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31"/>
  </p:notesMasterIdLst>
  <p:handoutMasterIdLst>
    <p:handoutMasterId r:id="rId32"/>
  </p:handoutMasterIdLst>
  <p:sldIdLst>
    <p:sldId id="256" r:id="rId2"/>
    <p:sldId id="274" r:id="rId3"/>
    <p:sldId id="271" r:id="rId4"/>
    <p:sldId id="309" r:id="rId5"/>
    <p:sldId id="545" r:id="rId6"/>
    <p:sldId id="519" r:id="rId7"/>
    <p:sldId id="520" r:id="rId8"/>
    <p:sldId id="565" r:id="rId9"/>
    <p:sldId id="546" r:id="rId10"/>
    <p:sldId id="510" r:id="rId11"/>
    <p:sldId id="548" r:id="rId12"/>
    <p:sldId id="549" r:id="rId13"/>
    <p:sldId id="550" r:id="rId14"/>
    <p:sldId id="551" r:id="rId15"/>
    <p:sldId id="552" r:id="rId16"/>
    <p:sldId id="555" r:id="rId17"/>
    <p:sldId id="553" r:id="rId18"/>
    <p:sldId id="554" r:id="rId19"/>
    <p:sldId id="556" r:id="rId20"/>
    <p:sldId id="557" r:id="rId21"/>
    <p:sldId id="558" r:id="rId22"/>
    <p:sldId id="559" r:id="rId23"/>
    <p:sldId id="560" r:id="rId24"/>
    <p:sldId id="561" r:id="rId25"/>
    <p:sldId id="562" r:id="rId26"/>
    <p:sldId id="563" r:id="rId27"/>
    <p:sldId id="564" r:id="rId28"/>
    <p:sldId id="521" r:id="rId29"/>
    <p:sldId id="263" r:id="rId30"/>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C2EC"/>
    <a:srgbClr val="C9A6E4"/>
    <a:srgbClr val="009999"/>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8" autoAdjust="0"/>
  </p:normalViewPr>
  <p:slideViewPr>
    <p:cSldViewPr snapToGrid="0">
      <p:cViewPr varScale="1">
        <p:scale>
          <a:sx n="106" d="100"/>
          <a:sy n="106" d="100"/>
        </p:scale>
        <p:origin x="792"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97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7D470B-0C4F-425D-A2EC-F7E00C6F5ED5}" type="doc">
      <dgm:prSet loTypeId="urn:microsoft.com/office/officeart/2018/5/layout/IconCircleLabelList" loCatId="icon" qsTypeId="urn:microsoft.com/office/officeart/2005/8/quickstyle/simple1" qsCatId="simple" csTypeId="urn:microsoft.com/office/officeart/2005/8/colors/colorful1" csCatId="colorful" phldr="1"/>
      <dgm:spPr/>
      <dgm:t>
        <a:bodyPr/>
        <a:lstStyle/>
        <a:p>
          <a:endParaRPr lang="en-US"/>
        </a:p>
      </dgm:t>
    </dgm:pt>
    <dgm:pt modelId="{EA7FAFA2-1163-4757-876B-A8024C7149D8}">
      <dgm:prSet/>
      <dgm:spPr/>
      <dgm:t>
        <a:bodyPr/>
        <a:lstStyle/>
        <a:p>
          <a:pPr>
            <a:lnSpc>
              <a:spcPct val="100000"/>
            </a:lnSpc>
            <a:defRPr cap="all"/>
          </a:pPr>
          <a:r>
            <a:rPr lang="es-ES" dirty="0"/>
            <a:t>SERIES DE TIEMPO</a:t>
          </a:r>
          <a:endParaRPr lang="en-US" dirty="0"/>
        </a:p>
      </dgm:t>
    </dgm:pt>
    <dgm:pt modelId="{FB63A8EE-C5ED-4BFE-84EF-46627058BA25}" type="parTrans" cxnId="{780E89AE-3D5D-4295-B4FC-3245790F28B5}">
      <dgm:prSet/>
      <dgm:spPr/>
      <dgm:t>
        <a:bodyPr/>
        <a:lstStyle/>
        <a:p>
          <a:endParaRPr lang="en-US"/>
        </a:p>
      </dgm:t>
    </dgm:pt>
    <dgm:pt modelId="{D44571B8-2C0B-4A70-8FC5-956ADAF23B6B}" type="sibTrans" cxnId="{780E89AE-3D5D-4295-B4FC-3245790F28B5}">
      <dgm:prSet/>
      <dgm:spPr/>
      <dgm:t>
        <a:bodyPr/>
        <a:lstStyle/>
        <a:p>
          <a:endParaRPr lang="en-US"/>
        </a:p>
      </dgm:t>
    </dgm:pt>
    <dgm:pt modelId="{75DD6EA4-B97E-44BF-B515-BBF5A57C99B3}">
      <dgm:prSet/>
      <dgm:spPr/>
      <dgm:t>
        <a:bodyPr/>
        <a:lstStyle/>
        <a:p>
          <a:pPr>
            <a:lnSpc>
              <a:spcPct val="100000"/>
            </a:lnSpc>
            <a:defRPr cap="all"/>
          </a:pPr>
          <a:r>
            <a:rPr lang="es-ES" dirty="0"/>
            <a:t>SUPUESTOS DE MCO</a:t>
          </a:r>
          <a:endParaRPr lang="en-US" dirty="0"/>
        </a:p>
      </dgm:t>
    </dgm:pt>
    <dgm:pt modelId="{65C4AE39-59A4-4738-8C23-BF1B23616749}" type="parTrans" cxnId="{038EB467-710C-484A-AAA5-AB781C6DEA1D}">
      <dgm:prSet/>
      <dgm:spPr/>
      <dgm:t>
        <a:bodyPr/>
        <a:lstStyle/>
        <a:p>
          <a:endParaRPr lang="en-US"/>
        </a:p>
      </dgm:t>
    </dgm:pt>
    <dgm:pt modelId="{55F61A69-9AD3-41C8-A655-863D2DC8F5CF}" type="sibTrans" cxnId="{038EB467-710C-484A-AAA5-AB781C6DEA1D}">
      <dgm:prSet/>
      <dgm:spPr/>
      <dgm:t>
        <a:bodyPr/>
        <a:lstStyle/>
        <a:p>
          <a:endParaRPr lang="en-US"/>
        </a:p>
      </dgm:t>
    </dgm:pt>
    <dgm:pt modelId="{548C85EA-A9F8-43AE-BC9D-85019C8B3FD2}">
      <dgm:prSet/>
      <dgm:spPr/>
      <dgm:t>
        <a:bodyPr/>
        <a:lstStyle/>
        <a:p>
          <a:pPr>
            <a:lnSpc>
              <a:spcPct val="100000"/>
            </a:lnSpc>
            <a:defRPr cap="all"/>
          </a:pPr>
          <a:r>
            <a:rPr lang="es-ES" dirty="0"/>
            <a:t>ANÁLISIS ESTADÍSTICO</a:t>
          </a:r>
          <a:endParaRPr lang="en-US" dirty="0"/>
        </a:p>
      </dgm:t>
    </dgm:pt>
    <dgm:pt modelId="{EC27FC12-29B2-40B2-BA9E-DB035553B70B}" type="parTrans" cxnId="{7AC3140A-8637-4465-AEF6-0C260D12BFD5}">
      <dgm:prSet/>
      <dgm:spPr/>
      <dgm:t>
        <a:bodyPr/>
        <a:lstStyle/>
        <a:p>
          <a:endParaRPr lang="en-US"/>
        </a:p>
      </dgm:t>
    </dgm:pt>
    <dgm:pt modelId="{FE59ABF9-79A6-44EF-B7ED-7EBC9C1AE41E}" type="sibTrans" cxnId="{7AC3140A-8637-4465-AEF6-0C260D12BFD5}">
      <dgm:prSet/>
      <dgm:spPr/>
      <dgm:t>
        <a:bodyPr/>
        <a:lstStyle/>
        <a:p>
          <a:endParaRPr lang="en-US"/>
        </a:p>
      </dgm:t>
    </dgm:pt>
    <dgm:pt modelId="{84A4494B-40F0-4685-BDD4-421C1C952662}" type="pres">
      <dgm:prSet presAssocID="{317D470B-0C4F-425D-A2EC-F7E00C6F5ED5}" presName="root" presStyleCnt="0">
        <dgm:presLayoutVars>
          <dgm:dir val="rev"/>
          <dgm:resizeHandles val="exact"/>
        </dgm:presLayoutVars>
      </dgm:prSet>
      <dgm:spPr/>
    </dgm:pt>
    <dgm:pt modelId="{2F2F343C-A057-45C5-9E1C-63EB40013572}" type="pres">
      <dgm:prSet presAssocID="{75DD6EA4-B97E-44BF-B515-BBF5A57C99B3}" presName="compNode" presStyleCnt="0"/>
      <dgm:spPr/>
    </dgm:pt>
    <dgm:pt modelId="{68671F4D-C157-419F-996B-F52BE96FF32F}" type="pres">
      <dgm:prSet presAssocID="{75DD6EA4-B97E-44BF-B515-BBF5A57C99B3}" presName="iconBgRect" presStyleLbl="bgShp" presStyleIdx="0" presStyleCnt="3"/>
      <dgm:spPr>
        <a:solidFill>
          <a:schemeClr val="accent4"/>
        </a:solidFill>
      </dgm:spPr>
    </dgm:pt>
    <dgm:pt modelId="{A7FB46B6-BFC6-4823-9628-FFF494D97CE9}" type="pres">
      <dgm:prSet presAssocID="{75DD6EA4-B97E-44BF-B515-BBF5A57C99B3}" presName="iconRect" presStyleLbl="node1" presStyleIdx="0" presStyleCnt="3" custLinFactNeighborY="-809"/>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endencia al alza con relleno sólido"/>
        </a:ext>
      </dgm:extLst>
    </dgm:pt>
    <dgm:pt modelId="{40CDCD6D-8177-4B41-87F7-320AD368E14D}" type="pres">
      <dgm:prSet presAssocID="{75DD6EA4-B97E-44BF-B515-BBF5A57C99B3}" presName="spaceRect" presStyleCnt="0"/>
      <dgm:spPr/>
    </dgm:pt>
    <dgm:pt modelId="{83E77CCA-CC9D-45C7-993E-A66481869B53}" type="pres">
      <dgm:prSet presAssocID="{75DD6EA4-B97E-44BF-B515-BBF5A57C99B3}" presName="textRect" presStyleLbl="revTx" presStyleIdx="0" presStyleCnt="3">
        <dgm:presLayoutVars>
          <dgm:chMax val="1"/>
          <dgm:chPref val="1"/>
        </dgm:presLayoutVars>
      </dgm:prSet>
      <dgm:spPr/>
    </dgm:pt>
    <dgm:pt modelId="{1110820A-40D1-4E9D-B1E9-082C9A9FEC0C}" type="pres">
      <dgm:prSet presAssocID="{55F61A69-9AD3-41C8-A655-863D2DC8F5CF}" presName="sibTrans" presStyleCnt="0"/>
      <dgm:spPr/>
    </dgm:pt>
    <dgm:pt modelId="{19489FF7-37E8-49CA-93C6-2290363B2456}" type="pres">
      <dgm:prSet presAssocID="{548C85EA-A9F8-43AE-BC9D-85019C8B3FD2}" presName="compNode" presStyleCnt="0"/>
      <dgm:spPr/>
    </dgm:pt>
    <dgm:pt modelId="{01096F5E-044A-4CEE-B70D-2DE7F09B4D3D}" type="pres">
      <dgm:prSet presAssocID="{548C85EA-A9F8-43AE-BC9D-85019C8B3FD2}" presName="iconBgRect" presStyleLbl="bgShp" presStyleIdx="1" presStyleCnt="3"/>
      <dgm:spPr>
        <a:solidFill>
          <a:schemeClr val="accent2"/>
        </a:solidFill>
      </dgm:spPr>
    </dgm:pt>
    <dgm:pt modelId="{1DB30337-8AC8-4809-BDD4-77DC0B7BE4AD}" type="pres">
      <dgm:prSet presAssocID="{548C85EA-A9F8-43AE-BC9D-85019C8B3FD2}"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upa con relleno sólido"/>
        </a:ext>
      </dgm:extLst>
    </dgm:pt>
    <dgm:pt modelId="{685C1B30-E22C-4D58-B104-3016DADF5A62}" type="pres">
      <dgm:prSet presAssocID="{548C85EA-A9F8-43AE-BC9D-85019C8B3FD2}" presName="spaceRect" presStyleCnt="0"/>
      <dgm:spPr/>
    </dgm:pt>
    <dgm:pt modelId="{E40F3C40-E222-450B-8E7E-4346F595263E}" type="pres">
      <dgm:prSet presAssocID="{548C85EA-A9F8-43AE-BC9D-85019C8B3FD2}" presName="textRect" presStyleLbl="revTx" presStyleIdx="1" presStyleCnt="3">
        <dgm:presLayoutVars>
          <dgm:chMax val="1"/>
          <dgm:chPref val="1"/>
        </dgm:presLayoutVars>
      </dgm:prSet>
      <dgm:spPr/>
    </dgm:pt>
    <dgm:pt modelId="{D4C71AAC-A3E8-4F2D-B720-1C9D6414B567}" type="pres">
      <dgm:prSet presAssocID="{FE59ABF9-79A6-44EF-B7ED-7EBC9C1AE41E}" presName="sibTrans" presStyleCnt="0"/>
      <dgm:spPr/>
    </dgm:pt>
    <dgm:pt modelId="{BFB27394-441F-4EC2-B66B-FA4D1FC2B63D}" type="pres">
      <dgm:prSet presAssocID="{EA7FAFA2-1163-4757-876B-A8024C7149D8}" presName="compNode" presStyleCnt="0"/>
      <dgm:spPr/>
    </dgm:pt>
    <dgm:pt modelId="{E9A16BDE-31F1-482D-92C9-D19CC50102D8}" type="pres">
      <dgm:prSet presAssocID="{EA7FAFA2-1163-4757-876B-A8024C7149D8}" presName="iconBgRect" presStyleLbl="bgShp" presStyleIdx="2" presStyleCnt="3"/>
      <dgm:spPr>
        <a:solidFill>
          <a:schemeClr val="accent5"/>
        </a:solidFill>
      </dgm:spPr>
    </dgm:pt>
    <dgm:pt modelId="{0E40E763-4EA6-4E25-AECE-768F8B612E06}" type="pres">
      <dgm:prSet presAssocID="{EA7FAFA2-1163-4757-876B-A8024C7149D8}"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ronómetro con relleno sólido"/>
        </a:ext>
      </dgm:extLst>
    </dgm:pt>
    <dgm:pt modelId="{8E1AC0BC-8A18-4576-A29D-B50FCF14BC5D}" type="pres">
      <dgm:prSet presAssocID="{EA7FAFA2-1163-4757-876B-A8024C7149D8}" presName="spaceRect" presStyleCnt="0"/>
      <dgm:spPr/>
    </dgm:pt>
    <dgm:pt modelId="{CFFE620F-5D14-4D9A-AB20-854806BAB185}" type="pres">
      <dgm:prSet presAssocID="{EA7FAFA2-1163-4757-876B-A8024C7149D8}" presName="textRect" presStyleLbl="revTx" presStyleIdx="2" presStyleCnt="3">
        <dgm:presLayoutVars>
          <dgm:chMax val="1"/>
          <dgm:chPref val="1"/>
        </dgm:presLayoutVars>
      </dgm:prSet>
      <dgm:spPr/>
    </dgm:pt>
  </dgm:ptLst>
  <dgm:cxnLst>
    <dgm:cxn modelId="{7AC3140A-8637-4465-AEF6-0C260D12BFD5}" srcId="{317D470B-0C4F-425D-A2EC-F7E00C6F5ED5}" destId="{548C85EA-A9F8-43AE-BC9D-85019C8B3FD2}" srcOrd="1" destOrd="0" parTransId="{EC27FC12-29B2-40B2-BA9E-DB035553B70B}" sibTransId="{FE59ABF9-79A6-44EF-B7ED-7EBC9C1AE41E}"/>
    <dgm:cxn modelId="{7E180714-9747-4C5F-9B18-3A72E378275E}" type="presOf" srcId="{75DD6EA4-B97E-44BF-B515-BBF5A57C99B3}" destId="{83E77CCA-CC9D-45C7-993E-A66481869B53}" srcOrd="0" destOrd="0" presId="urn:microsoft.com/office/officeart/2018/5/layout/IconCircleLabelList"/>
    <dgm:cxn modelId="{8CD6D963-1E91-4EEC-94D8-5583C59D2252}" type="presOf" srcId="{548C85EA-A9F8-43AE-BC9D-85019C8B3FD2}" destId="{E40F3C40-E222-450B-8E7E-4346F595263E}" srcOrd="0" destOrd="0" presId="urn:microsoft.com/office/officeart/2018/5/layout/IconCircleLabelList"/>
    <dgm:cxn modelId="{E1C58C67-1597-4119-BBAB-3F74B538658B}" type="presOf" srcId="{EA7FAFA2-1163-4757-876B-A8024C7149D8}" destId="{CFFE620F-5D14-4D9A-AB20-854806BAB185}" srcOrd="0" destOrd="0" presId="urn:microsoft.com/office/officeart/2018/5/layout/IconCircleLabelList"/>
    <dgm:cxn modelId="{038EB467-710C-484A-AAA5-AB781C6DEA1D}" srcId="{317D470B-0C4F-425D-A2EC-F7E00C6F5ED5}" destId="{75DD6EA4-B97E-44BF-B515-BBF5A57C99B3}" srcOrd="0" destOrd="0" parTransId="{65C4AE39-59A4-4738-8C23-BF1B23616749}" sibTransId="{55F61A69-9AD3-41C8-A655-863D2DC8F5CF}"/>
    <dgm:cxn modelId="{780E89AE-3D5D-4295-B4FC-3245790F28B5}" srcId="{317D470B-0C4F-425D-A2EC-F7E00C6F5ED5}" destId="{EA7FAFA2-1163-4757-876B-A8024C7149D8}" srcOrd="2" destOrd="0" parTransId="{FB63A8EE-C5ED-4BFE-84EF-46627058BA25}" sibTransId="{D44571B8-2C0B-4A70-8FC5-956ADAF23B6B}"/>
    <dgm:cxn modelId="{296464DC-1639-499A-8EEB-70C46D70FE58}" type="presOf" srcId="{317D470B-0C4F-425D-A2EC-F7E00C6F5ED5}" destId="{84A4494B-40F0-4685-BDD4-421C1C952662}" srcOrd="0" destOrd="0" presId="urn:microsoft.com/office/officeart/2018/5/layout/IconCircleLabelList"/>
    <dgm:cxn modelId="{D66676B1-ED21-4126-89EC-FF4710C16654}" type="presParOf" srcId="{84A4494B-40F0-4685-BDD4-421C1C952662}" destId="{2F2F343C-A057-45C5-9E1C-63EB40013572}" srcOrd="0" destOrd="0" presId="urn:microsoft.com/office/officeart/2018/5/layout/IconCircleLabelList"/>
    <dgm:cxn modelId="{6CE9C630-5172-4821-BA8E-D158D275C21C}" type="presParOf" srcId="{2F2F343C-A057-45C5-9E1C-63EB40013572}" destId="{68671F4D-C157-419F-996B-F52BE96FF32F}" srcOrd="0" destOrd="0" presId="urn:microsoft.com/office/officeart/2018/5/layout/IconCircleLabelList"/>
    <dgm:cxn modelId="{7035EB86-3F1F-462A-8F29-169FC99A981B}" type="presParOf" srcId="{2F2F343C-A057-45C5-9E1C-63EB40013572}" destId="{A7FB46B6-BFC6-4823-9628-FFF494D97CE9}" srcOrd="1" destOrd="0" presId="urn:microsoft.com/office/officeart/2018/5/layout/IconCircleLabelList"/>
    <dgm:cxn modelId="{921024DE-441B-4FA1-B441-35751A3AF22A}" type="presParOf" srcId="{2F2F343C-A057-45C5-9E1C-63EB40013572}" destId="{40CDCD6D-8177-4B41-87F7-320AD368E14D}" srcOrd="2" destOrd="0" presId="urn:microsoft.com/office/officeart/2018/5/layout/IconCircleLabelList"/>
    <dgm:cxn modelId="{DED4FA5A-1D54-4905-A797-9FBA2A12B9E8}" type="presParOf" srcId="{2F2F343C-A057-45C5-9E1C-63EB40013572}" destId="{83E77CCA-CC9D-45C7-993E-A66481869B53}" srcOrd="3" destOrd="0" presId="urn:microsoft.com/office/officeart/2018/5/layout/IconCircleLabelList"/>
    <dgm:cxn modelId="{806FF73A-2361-456C-A2D2-2CE384A51A5A}" type="presParOf" srcId="{84A4494B-40F0-4685-BDD4-421C1C952662}" destId="{1110820A-40D1-4E9D-B1E9-082C9A9FEC0C}" srcOrd="1" destOrd="0" presId="urn:microsoft.com/office/officeart/2018/5/layout/IconCircleLabelList"/>
    <dgm:cxn modelId="{1FEFDE16-D588-4EF7-BA59-D289DADA7C9D}" type="presParOf" srcId="{84A4494B-40F0-4685-BDD4-421C1C952662}" destId="{19489FF7-37E8-49CA-93C6-2290363B2456}" srcOrd="2" destOrd="0" presId="urn:microsoft.com/office/officeart/2018/5/layout/IconCircleLabelList"/>
    <dgm:cxn modelId="{6EBB8C07-9EAC-4AAB-8CEF-6267F00AF6F0}" type="presParOf" srcId="{19489FF7-37E8-49CA-93C6-2290363B2456}" destId="{01096F5E-044A-4CEE-B70D-2DE7F09B4D3D}" srcOrd="0" destOrd="0" presId="urn:microsoft.com/office/officeart/2018/5/layout/IconCircleLabelList"/>
    <dgm:cxn modelId="{DE9B08F4-B14D-4280-A490-552ED8AFAA97}" type="presParOf" srcId="{19489FF7-37E8-49CA-93C6-2290363B2456}" destId="{1DB30337-8AC8-4809-BDD4-77DC0B7BE4AD}" srcOrd="1" destOrd="0" presId="urn:microsoft.com/office/officeart/2018/5/layout/IconCircleLabelList"/>
    <dgm:cxn modelId="{1FAEE027-CFDE-4B17-979D-3A7FDDCBCA7C}" type="presParOf" srcId="{19489FF7-37E8-49CA-93C6-2290363B2456}" destId="{685C1B30-E22C-4D58-B104-3016DADF5A62}" srcOrd="2" destOrd="0" presId="urn:microsoft.com/office/officeart/2018/5/layout/IconCircleLabelList"/>
    <dgm:cxn modelId="{BC84C388-2BCA-4B8D-B678-99A8CB903C6B}" type="presParOf" srcId="{19489FF7-37E8-49CA-93C6-2290363B2456}" destId="{E40F3C40-E222-450B-8E7E-4346F595263E}" srcOrd="3" destOrd="0" presId="urn:microsoft.com/office/officeart/2018/5/layout/IconCircleLabelList"/>
    <dgm:cxn modelId="{E4EA5170-AE48-45AE-920E-B8BDBC75948A}" type="presParOf" srcId="{84A4494B-40F0-4685-BDD4-421C1C952662}" destId="{D4C71AAC-A3E8-4F2D-B720-1C9D6414B567}" srcOrd="3" destOrd="0" presId="urn:microsoft.com/office/officeart/2018/5/layout/IconCircleLabelList"/>
    <dgm:cxn modelId="{929714AC-9693-437A-9DE9-7A76B00FF1B4}" type="presParOf" srcId="{84A4494B-40F0-4685-BDD4-421C1C952662}" destId="{BFB27394-441F-4EC2-B66B-FA4D1FC2B63D}" srcOrd="4" destOrd="0" presId="urn:microsoft.com/office/officeart/2018/5/layout/IconCircleLabelList"/>
    <dgm:cxn modelId="{9047D58C-2B06-4514-9975-0B73AC81210C}" type="presParOf" srcId="{BFB27394-441F-4EC2-B66B-FA4D1FC2B63D}" destId="{E9A16BDE-31F1-482D-92C9-D19CC50102D8}" srcOrd="0" destOrd="0" presId="urn:microsoft.com/office/officeart/2018/5/layout/IconCircleLabelList"/>
    <dgm:cxn modelId="{3551F49F-FF0F-4E1C-9B2C-1D4ED6864276}" type="presParOf" srcId="{BFB27394-441F-4EC2-B66B-FA4D1FC2B63D}" destId="{0E40E763-4EA6-4E25-AECE-768F8B612E06}" srcOrd="1" destOrd="0" presId="urn:microsoft.com/office/officeart/2018/5/layout/IconCircleLabelList"/>
    <dgm:cxn modelId="{C408E3CF-1D49-457E-85B0-1D0647E5F25C}" type="presParOf" srcId="{BFB27394-441F-4EC2-B66B-FA4D1FC2B63D}" destId="{8E1AC0BC-8A18-4576-A29D-B50FCF14BC5D}" srcOrd="2" destOrd="0" presId="urn:microsoft.com/office/officeart/2018/5/layout/IconCircleLabelList"/>
    <dgm:cxn modelId="{014B0C4E-C55C-42F9-BD15-E0BE3E7E4A75}" type="presParOf" srcId="{BFB27394-441F-4EC2-B66B-FA4D1FC2B63D}" destId="{CFFE620F-5D14-4D9A-AB20-854806BAB18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185A78-A10F-4EDD-B4DA-727508016DD3}"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US"/>
        </a:p>
      </dgm:t>
    </dgm:pt>
    <dgm:pt modelId="{10797DCC-4A70-4E7C-8536-4E0335144843}">
      <dgm:prSet/>
      <dgm:spPr/>
      <dgm:t>
        <a:bodyPr/>
        <a:lstStyle/>
        <a:p>
          <a:r>
            <a:rPr lang="es-ES"/>
            <a:t>Linealidad</a:t>
          </a:r>
          <a:endParaRPr lang="en-US"/>
        </a:p>
      </dgm:t>
    </dgm:pt>
    <dgm:pt modelId="{48C2661F-6094-4E52-9B1D-BCE12AD38412}" type="parTrans" cxnId="{D371F31A-F31F-4E37-9D96-B43C4135A431}">
      <dgm:prSet/>
      <dgm:spPr/>
      <dgm:t>
        <a:bodyPr/>
        <a:lstStyle/>
        <a:p>
          <a:endParaRPr lang="en-US"/>
        </a:p>
      </dgm:t>
    </dgm:pt>
    <dgm:pt modelId="{92CF22C4-6D4B-4291-A659-41D03F0130FB}" type="sibTrans" cxnId="{D371F31A-F31F-4E37-9D96-B43C4135A431}">
      <dgm:prSet/>
      <dgm:spPr/>
      <dgm:t>
        <a:bodyPr/>
        <a:lstStyle/>
        <a:p>
          <a:endParaRPr lang="en-US"/>
        </a:p>
      </dgm:t>
    </dgm:pt>
    <dgm:pt modelId="{A49BF7AA-DBB5-4670-A7A7-32CEC034BEB8}">
      <dgm:prSet/>
      <dgm:spPr/>
      <dgm:t>
        <a:bodyPr/>
        <a:lstStyle/>
        <a:p>
          <a:r>
            <a:rPr lang="es-ES"/>
            <a:t>Independencia </a:t>
          </a:r>
          <a:endParaRPr lang="en-US"/>
        </a:p>
      </dgm:t>
    </dgm:pt>
    <dgm:pt modelId="{53E95EC6-B6AC-4ECE-9B2F-0A539CEBB5D8}" type="parTrans" cxnId="{67EA734D-6D9B-45E8-8925-6E5C4F07DD42}">
      <dgm:prSet/>
      <dgm:spPr/>
      <dgm:t>
        <a:bodyPr/>
        <a:lstStyle/>
        <a:p>
          <a:endParaRPr lang="en-US"/>
        </a:p>
      </dgm:t>
    </dgm:pt>
    <dgm:pt modelId="{2C6E7483-F666-4F2E-9A6D-1A982B93365E}" type="sibTrans" cxnId="{67EA734D-6D9B-45E8-8925-6E5C4F07DD42}">
      <dgm:prSet/>
      <dgm:spPr/>
      <dgm:t>
        <a:bodyPr/>
        <a:lstStyle/>
        <a:p>
          <a:endParaRPr lang="en-US"/>
        </a:p>
      </dgm:t>
    </dgm:pt>
    <dgm:pt modelId="{218F2A3C-CD32-468C-B8A8-6FAEFCE266A6}">
      <dgm:prSet/>
      <dgm:spPr/>
      <dgm:t>
        <a:bodyPr/>
        <a:lstStyle/>
        <a:p>
          <a:r>
            <a:rPr lang="es-ES"/>
            <a:t>Homocedasticidad </a:t>
          </a:r>
          <a:endParaRPr lang="en-US"/>
        </a:p>
      </dgm:t>
    </dgm:pt>
    <dgm:pt modelId="{0D7E951D-69C6-422C-A7BE-291BDDCA7935}" type="parTrans" cxnId="{EEB84D79-C541-48EB-9359-3F30AC9D2720}">
      <dgm:prSet/>
      <dgm:spPr/>
      <dgm:t>
        <a:bodyPr/>
        <a:lstStyle/>
        <a:p>
          <a:endParaRPr lang="en-US"/>
        </a:p>
      </dgm:t>
    </dgm:pt>
    <dgm:pt modelId="{A31C4435-7C7C-4DFF-AA0D-E2CFA3517F96}" type="sibTrans" cxnId="{EEB84D79-C541-48EB-9359-3F30AC9D2720}">
      <dgm:prSet/>
      <dgm:spPr/>
      <dgm:t>
        <a:bodyPr/>
        <a:lstStyle/>
        <a:p>
          <a:endParaRPr lang="en-US"/>
        </a:p>
      </dgm:t>
    </dgm:pt>
    <dgm:pt modelId="{95980E63-4957-4B46-A73D-D2E513F72283}">
      <dgm:prSet/>
      <dgm:spPr/>
      <dgm:t>
        <a:bodyPr/>
        <a:lstStyle/>
        <a:p>
          <a:r>
            <a:rPr lang="es-ES"/>
            <a:t>Normalidad</a:t>
          </a:r>
          <a:endParaRPr lang="en-US"/>
        </a:p>
      </dgm:t>
    </dgm:pt>
    <dgm:pt modelId="{3ED74C5F-1F4E-4748-8F0A-EA3DD9FC8BA7}" type="parTrans" cxnId="{FE076555-559E-4F3B-BD8A-4A295A572208}">
      <dgm:prSet/>
      <dgm:spPr/>
      <dgm:t>
        <a:bodyPr/>
        <a:lstStyle/>
        <a:p>
          <a:endParaRPr lang="en-US"/>
        </a:p>
      </dgm:t>
    </dgm:pt>
    <dgm:pt modelId="{1529747D-FA21-415C-8F31-D0B6F607C4A6}" type="sibTrans" cxnId="{FE076555-559E-4F3B-BD8A-4A295A572208}">
      <dgm:prSet/>
      <dgm:spPr/>
      <dgm:t>
        <a:bodyPr/>
        <a:lstStyle/>
        <a:p>
          <a:endParaRPr lang="en-US"/>
        </a:p>
      </dgm:t>
    </dgm:pt>
    <dgm:pt modelId="{8DAAE6E7-78A4-4AB4-968F-18E73992D972}">
      <dgm:prSet/>
      <dgm:spPr/>
      <dgm:t>
        <a:bodyPr/>
        <a:lstStyle/>
        <a:p>
          <a:r>
            <a:rPr lang="es-ES"/>
            <a:t>No multicolinealidad</a:t>
          </a:r>
          <a:endParaRPr lang="en-US"/>
        </a:p>
      </dgm:t>
    </dgm:pt>
    <dgm:pt modelId="{523F9D4B-6161-4E80-A835-90A33203117B}" type="parTrans" cxnId="{D249CEE0-D73C-43F3-AF6A-E8CCAD0E52BF}">
      <dgm:prSet/>
      <dgm:spPr/>
      <dgm:t>
        <a:bodyPr/>
        <a:lstStyle/>
        <a:p>
          <a:endParaRPr lang="en-US"/>
        </a:p>
      </dgm:t>
    </dgm:pt>
    <dgm:pt modelId="{2C295CB1-E399-47EB-A85A-56B8A32807DA}" type="sibTrans" cxnId="{D249CEE0-D73C-43F3-AF6A-E8CCAD0E52BF}">
      <dgm:prSet/>
      <dgm:spPr/>
      <dgm:t>
        <a:bodyPr/>
        <a:lstStyle/>
        <a:p>
          <a:endParaRPr lang="en-US"/>
        </a:p>
      </dgm:t>
    </dgm:pt>
    <dgm:pt modelId="{894C3DFE-AC5C-4281-BC1E-F3C738604F30}">
      <dgm:prSet/>
      <dgm:spPr>
        <a:solidFill>
          <a:schemeClr val="accent6"/>
        </a:solidFill>
      </dgm:spPr>
      <dgm:t>
        <a:bodyPr/>
        <a:lstStyle/>
        <a:p>
          <a:r>
            <a:rPr lang="es-ES"/>
            <a:t>No autocorrelación</a:t>
          </a:r>
          <a:endParaRPr lang="en-US"/>
        </a:p>
      </dgm:t>
    </dgm:pt>
    <dgm:pt modelId="{930A958F-8E0B-44EF-89FF-1DF8AFB71943}" type="parTrans" cxnId="{AE4370DD-D119-40F4-A821-03F22C3ABB5C}">
      <dgm:prSet/>
      <dgm:spPr/>
      <dgm:t>
        <a:bodyPr/>
        <a:lstStyle/>
        <a:p>
          <a:endParaRPr lang="en-US"/>
        </a:p>
      </dgm:t>
    </dgm:pt>
    <dgm:pt modelId="{90A03459-2624-4B68-881D-FED350172E1D}" type="sibTrans" cxnId="{AE4370DD-D119-40F4-A821-03F22C3ABB5C}">
      <dgm:prSet/>
      <dgm:spPr/>
      <dgm:t>
        <a:bodyPr/>
        <a:lstStyle/>
        <a:p>
          <a:endParaRPr lang="en-US"/>
        </a:p>
      </dgm:t>
    </dgm:pt>
    <dgm:pt modelId="{FB419D55-3F0B-4DDA-856F-78884AE99BEE}" type="pres">
      <dgm:prSet presAssocID="{AA185A78-A10F-4EDD-B4DA-727508016DD3}" presName="Name0" presStyleCnt="0">
        <dgm:presLayoutVars>
          <dgm:chMax val="7"/>
          <dgm:chPref val="7"/>
          <dgm:dir/>
        </dgm:presLayoutVars>
      </dgm:prSet>
      <dgm:spPr/>
    </dgm:pt>
    <dgm:pt modelId="{08CA77E8-40EF-4599-9CB4-70CAB66E63F1}" type="pres">
      <dgm:prSet presAssocID="{AA185A78-A10F-4EDD-B4DA-727508016DD3}" presName="Name1" presStyleCnt="0"/>
      <dgm:spPr/>
    </dgm:pt>
    <dgm:pt modelId="{88F351FC-BAD9-4420-A603-F33BF5C6FC56}" type="pres">
      <dgm:prSet presAssocID="{AA185A78-A10F-4EDD-B4DA-727508016DD3}" presName="cycle" presStyleCnt="0"/>
      <dgm:spPr/>
    </dgm:pt>
    <dgm:pt modelId="{7449CF30-C3DF-429A-AB2D-B631222B8FA9}" type="pres">
      <dgm:prSet presAssocID="{AA185A78-A10F-4EDD-B4DA-727508016DD3}" presName="srcNode" presStyleLbl="node1" presStyleIdx="0" presStyleCnt="6"/>
      <dgm:spPr/>
    </dgm:pt>
    <dgm:pt modelId="{E5DD12D7-BF3D-426F-AE9D-D22828B79C8A}" type="pres">
      <dgm:prSet presAssocID="{AA185A78-A10F-4EDD-B4DA-727508016DD3}" presName="conn" presStyleLbl="parChTrans1D2" presStyleIdx="0" presStyleCnt="1"/>
      <dgm:spPr/>
    </dgm:pt>
    <dgm:pt modelId="{09D67ED7-DCAA-4220-87CE-212E8465D244}" type="pres">
      <dgm:prSet presAssocID="{AA185A78-A10F-4EDD-B4DA-727508016DD3}" presName="extraNode" presStyleLbl="node1" presStyleIdx="0" presStyleCnt="6"/>
      <dgm:spPr/>
    </dgm:pt>
    <dgm:pt modelId="{72CEE191-4970-458E-8A21-624BD83FB772}" type="pres">
      <dgm:prSet presAssocID="{AA185A78-A10F-4EDD-B4DA-727508016DD3}" presName="dstNode" presStyleLbl="node1" presStyleIdx="0" presStyleCnt="6"/>
      <dgm:spPr/>
    </dgm:pt>
    <dgm:pt modelId="{F7C9FB73-9A94-491C-A21E-A63480982F4A}" type="pres">
      <dgm:prSet presAssocID="{10797DCC-4A70-4E7C-8536-4E0335144843}" presName="text_1" presStyleLbl="node1" presStyleIdx="0" presStyleCnt="6">
        <dgm:presLayoutVars>
          <dgm:bulletEnabled val="1"/>
        </dgm:presLayoutVars>
      </dgm:prSet>
      <dgm:spPr/>
    </dgm:pt>
    <dgm:pt modelId="{324DD4A4-4B09-4F53-9C3E-C05E97E0E5BB}" type="pres">
      <dgm:prSet presAssocID="{10797DCC-4A70-4E7C-8536-4E0335144843}" presName="accent_1" presStyleCnt="0"/>
      <dgm:spPr/>
    </dgm:pt>
    <dgm:pt modelId="{29C6D44A-BCAE-45C8-BA23-8C20C7765D4B}" type="pres">
      <dgm:prSet presAssocID="{10797DCC-4A70-4E7C-8536-4E0335144843}" presName="accentRepeatNode" presStyleLbl="solidFgAcc1" presStyleIdx="0" presStyleCnt="6"/>
      <dgm:spPr/>
    </dgm:pt>
    <dgm:pt modelId="{646BFC45-7BA6-46AC-8772-BACEB4EEFD2B}" type="pres">
      <dgm:prSet presAssocID="{A49BF7AA-DBB5-4670-A7A7-32CEC034BEB8}" presName="text_2" presStyleLbl="node1" presStyleIdx="1" presStyleCnt="6">
        <dgm:presLayoutVars>
          <dgm:bulletEnabled val="1"/>
        </dgm:presLayoutVars>
      </dgm:prSet>
      <dgm:spPr/>
    </dgm:pt>
    <dgm:pt modelId="{C998FCF9-7BB2-417F-9ECD-D5EB579493DC}" type="pres">
      <dgm:prSet presAssocID="{A49BF7AA-DBB5-4670-A7A7-32CEC034BEB8}" presName="accent_2" presStyleCnt="0"/>
      <dgm:spPr/>
    </dgm:pt>
    <dgm:pt modelId="{781A6A25-FBDE-49AF-B611-E91D17F60D42}" type="pres">
      <dgm:prSet presAssocID="{A49BF7AA-DBB5-4670-A7A7-32CEC034BEB8}" presName="accentRepeatNode" presStyleLbl="solidFgAcc1" presStyleIdx="1" presStyleCnt="6"/>
      <dgm:spPr/>
    </dgm:pt>
    <dgm:pt modelId="{8C3F4100-720D-4A35-B205-A144DAFCA3B2}" type="pres">
      <dgm:prSet presAssocID="{218F2A3C-CD32-468C-B8A8-6FAEFCE266A6}" presName="text_3" presStyleLbl="node1" presStyleIdx="2" presStyleCnt="6">
        <dgm:presLayoutVars>
          <dgm:bulletEnabled val="1"/>
        </dgm:presLayoutVars>
      </dgm:prSet>
      <dgm:spPr/>
    </dgm:pt>
    <dgm:pt modelId="{DB5C191D-34A6-498C-AE54-40ECDE7D7AA9}" type="pres">
      <dgm:prSet presAssocID="{218F2A3C-CD32-468C-B8A8-6FAEFCE266A6}" presName="accent_3" presStyleCnt="0"/>
      <dgm:spPr/>
    </dgm:pt>
    <dgm:pt modelId="{88B746E3-EEE0-47A3-BE20-DED6E7B3D3BE}" type="pres">
      <dgm:prSet presAssocID="{218F2A3C-CD32-468C-B8A8-6FAEFCE266A6}" presName="accentRepeatNode" presStyleLbl="solidFgAcc1" presStyleIdx="2" presStyleCnt="6"/>
      <dgm:spPr/>
    </dgm:pt>
    <dgm:pt modelId="{5A5E7D21-7399-4A04-807D-B880371655EE}" type="pres">
      <dgm:prSet presAssocID="{95980E63-4957-4B46-A73D-D2E513F72283}" presName="text_4" presStyleLbl="node1" presStyleIdx="3" presStyleCnt="6">
        <dgm:presLayoutVars>
          <dgm:bulletEnabled val="1"/>
        </dgm:presLayoutVars>
      </dgm:prSet>
      <dgm:spPr/>
    </dgm:pt>
    <dgm:pt modelId="{EE8AA026-5E54-498C-9B1D-829DE23B949B}" type="pres">
      <dgm:prSet presAssocID="{95980E63-4957-4B46-A73D-D2E513F72283}" presName="accent_4" presStyleCnt="0"/>
      <dgm:spPr/>
    </dgm:pt>
    <dgm:pt modelId="{2C8AB058-E0AF-4488-8FAA-9D37F5AD5356}" type="pres">
      <dgm:prSet presAssocID="{95980E63-4957-4B46-A73D-D2E513F72283}" presName="accentRepeatNode" presStyleLbl="solidFgAcc1" presStyleIdx="3" presStyleCnt="6"/>
      <dgm:spPr/>
    </dgm:pt>
    <dgm:pt modelId="{5345A279-3247-4655-8A73-74CF7CDCD4A5}" type="pres">
      <dgm:prSet presAssocID="{8DAAE6E7-78A4-4AB4-968F-18E73992D972}" presName="text_5" presStyleLbl="node1" presStyleIdx="4" presStyleCnt="6">
        <dgm:presLayoutVars>
          <dgm:bulletEnabled val="1"/>
        </dgm:presLayoutVars>
      </dgm:prSet>
      <dgm:spPr/>
    </dgm:pt>
    <dgm:pt modelId="{D861C952-BB28-4B16-A86D-0F9190D2AE18}" type="pres">
      <dgm:prSet presAssocID="{8DAAE6E7-78A4-4AB4-968F-18E73992D972}" presName="accent_5" presStyleCnt="0"/>
      <dgm:spPr/>
    </dgm:pt>
    <dgm:pt modelId="{0D1EB984-4ECE-404A-AE4C-FC69E6F51CB6}" type="pres">
      <dgm:prSet presAssocID="{8DAAE6E7-78A4-4AB4-968F-18E73992D972}" presName="accentRepeatNode" presStyleLbl="solidFgAcc1" presStyleIdx="4" presStyleCnt="6"/>
      <dgm:spPr/>
    </dgm:pt>
    <dgm:pt modelId="{1E71E159-82F5-4014-84DC-63C5C1D4CFA4}" type="pres">
      <dgm:prSet presAssocID="{894C3DFE-AC5C-4281-BC1E-F3C738604F30}" presName="text_6" presStyleLbl="node1" presStyleIdx="5" presStyleCnt="6">
        <dgm:presLayoutVars>
          <dgm:bulletEnabled val="1"/>
        </dgm:presLayoutVars>
      </dgm:prSet>
      <dgm:spPr/>
    </dgm:pt>
    <dgm:pt modelId="{C89AD41B-223A-4F55-BEE0-739ADD835C59}" type="pres">
      <dgm:prSet presAssocID="{894C3DFE-AC5C-4281-BC1E-F3C738604F30}" presName="accent_6" presStyleCnt="0"/>
      <dgm:spPr/>
    </dgm:pt>
    <dgm:pt modelId="{405EAEB1-76E7-46F2-B4EE-6C21BE586EBD}" type="pres">
      <dgm:prSet presAssocID="{894C3DFE-AC5C-4281-BC1E-F3C738604F30}" presName="accentRepeatNode" presStyleLbl="solidFgAcc1" presStyleIdx="5" presStyleCnt="6"/>
      <dgm:spPr/>
    </dgm:pt>
  </dgm:ptLst>
  <dgm:cxnLst>
    <dgm:cxn modelId="{D371F31A-F31F-4E37-9D96-B43C4135A431}" srcId="{AA185A78-A10F-4EDD-B4DA-727508016DD3}" destId="{10797DCC-4A70-4E7C-8536-4E0335144843}" srcOrd="0" destOrd="0" parTransId="{48C2661F-6094-4E52-9B1D-BCE12AD38412}" sibTransId="{92CF22C4-6D4B-4291-A659-41D03F0130FB}"/>
    <dgm:cxn modelId="{62A2B32B-53EE-4D5E-BB70-87A77453C034}" type="presOf" srcId="{95980E63-4957-4B46-A73D-D2E513F72283}" destId="{5A5E7D21-7399-4A04-807D-B880371655EE}" srcOrd="0" destOrd="0" presId="urn:microsoft.com/office/officeart/2008/layout/VerticalCurvedList"/>
    <dgm:cxn modelId="{2B51D442-38F7-4EEE-ACDE-3CB9B706A841}" type="presOf" srcId="{218F2A3C-CD32-468C-B8A8-6FAEFCE266A6}" destId="{8C3F4100-720D-4A35-B205-A144DAFCA3B2}" srcOrd="0" destOrd="0" presId="urn:microsoft.com/office/officeart/2008/layout/VerticalCurvedList"/>
    <dgm:cxn modelId="{AC48B54B-2C86-45BB-9A9A-CED73B60429B}" type="presOf" srcId="{AA185A78-A10F-4EDD-B4DA-727508016DD3}" destId="{FB419D55-3F0B-4DDA-856F-78884AE99BEE}" srcOrd="0" destOrd="0" presId="urn:microsoft.com/office/officeart/2008/layout/VerticalCurvedList"/>
    <dgm:cxn modelId="{67EA734D-6D9B-45E8-8925-6E5C4F07DD42}" srcId="{AA185A78-A10F-4EDD-B4DA-727508016DD3}" destId="{A49BF7AA-DBB5-4670-A7A7-32CEC034BEB8}" srcOrd="1" destOrd="0" parTransId="{53E95EC6-B6AC-4ECE-9B2F-0A539CEBB5D8}" sibTransId="{2C6E7483-F666-4F2E-9A6D-1A982B93365E}"/>
    <dgm:cxn modelId="{96B26651-6B73-4A0E-864A-6F403A2ECCDF}" type="presOf" srcId="{92CF22C4-6D4B-4291-A659-41D03F0130FB}" destId="{E5DD12D7-BF3D-426F-AE9D-D22828B79C8A}" srcOrd="0" destOrd="0" presId="urn:microsoft.com/office/officeart/2008/layout/VerticalCurvedList"/>
    <dgm:cxn modelId="{FE076555-559E-4F3B-BD8A-4A295A572208}" srcId="{AA185A78-A10F-4EDD-B4DA-727508016DD3}" destId="{95980E63-4957-4B46-A73D-D2E513F72283}" srcOrd="3" destOrd="0" parTransId="{3ED74C5F-1F4E-4748-8F0A-EA3DD9FC8BA7}" sibTransId="{1529747D-FA21-415C-8F31-D0B6F607C4A6}"/>
    <dgm:cxn modelId="{EEB84D79-C541-48EB-9359-3F30AC9D2720}" srcId="{AA185A78-A10F-4EDD-B4DA-727508016DD3}" destId="{218F2A3C-CD32-468C-B8A8-6FAEFCE266A6}" srcOrd="2" destOrd="0" parTransId="{0D7E951D-69C6-422C-A7BE-291BDDCA7935}" sibTransId="{A31C4435-7C7C-4DFF-AA0D-E2CFA3517F96}"/>
    <dgm:cxn modelId="{8564677D-2785-4448-B364-9D1180780FF0}" type="presOf" srcId="{A49BF7AA-DBB5-4670-A7A7-32CEC034BEB8}" destId="{646BFC45-7BA6-46AC-8772-BACEB4EEFD2B}" srcOrd="0" destOrd="0" presId="urn:microsoft.com/office/officeart/2008/layout/VerticalCurvedList"/>
    <dgm:cxn modelId="{41A573A0-4DED-4AA8-A45F-792F223D142C}" type="presOf" srcId="{10797DCC-4A70-4E7C-8536-4E0335144843}" destId="{F7C9FB73-9A94-491C-A21E-A63480982F4A}" srcOrd="0" destOrd="0" presId="urn:microsoft.com/office/officeart/2008/layout/VerticalCurvedList"/>
    <dgm:cxn modelId="{FCD893B4-5FC1-4DCC-94CB-87EACBF86A66}" type="presOf" srcId="{894C3DFE-AC5C-4281-BC1E-F3C738604F30}" destId="{1E71E159-82F5-4014-84DC-63C5C1D4CFA4}" srcOrd="0" destOrd="0" presId="urn:microsoft.com/office/officeart/2008/layout/VerticalCurvedList"/>
    <dgm:cxn modelId="{E78E6CD8-B75D-4EE8-A3EA-E8F6EE2237AB}" type="presOf" srcId="{8DAAE6E7-78A4-4AB4-968F-18E73992D972}" destId="{5345A279-3247-4655-8A73-74CF7CDCD4A5}" srcOrd="0" destOrd="0" presId="urn:microsoft.com/office/officeart/2008/layout/VerticalCurvedList"/>
    <dgm:cxn modelId="{AE4370DD-D119-40F4-A821-03F22C3ABB5C}" srcId="{AA185A78-A10F-4EDD-B4DA-727508016DD3}" destId="{894C3DFE-AC5C-4281-BC1E-F3C738604F30}" srcOrd="5" destOrd="0" parTransId="{930A958F-8E0B-44EF-89FF-1DF8AFB71943}" sibTransId="{90A03459-2624-4B68-881D-FED350172E1D}"/>
    <dgm:cxn modelId="{D249CEE0-D73C-43F3-AF6A-E8CCAD0E52BF}" srcId="{AA185A78-A10F-4EDD-B4DA-727508016DD3}" destId="{8DAAE6E7-78A4-4AB4-968F-18E73992D972}" srcOrd="4" destOrd="0" parTransId="{523F9D4B-6161-4E80-A835-90A33203117B}" sibTransId="{2C295CB1-E399-47EB-A85A-56B8A32807DA}"/>
    <dgm:cxn modelId="{16ABB418-AF17-4B01-B1AC-C212C7E205D9}" type="presParOf" srcId="{FB419D55-3F0B-4DDA-856F-78884AE99BEE}" destId="{08CA77E8-40EF-4599-9CB4-70CAB66E63F1}" srcOrd="0" destOrd="0" presId="urn:microsoft.com/office/officeart/2008/layout/VerticalCurvedList"/>
    <dgm:cxn modelId="{FC4A09A1-4784-4E33-863B-369411EFEBE0}" type="presParOf" srcId="{08CA77E8-40EF-4599-9CB4-70CAB66E63F1}" destId="{88F351FC-BAD9-4420-A603-F33BF5C6FC56}" srcOrd="0" destOrd="0" presId="urn:microsoft.com/office/officeart/2008/layout/VerticalCurvedList"/>
    <dgm:cxn modelId="{E774B08F-2F20-4BC0-94B4-6036350A8ECE}" type="presParOf" srcId="{88F351FC-BAD9-4420-A603-F33BF5C6FC56}" destId="{7449CF30-C3DF-429A-AB2D-B631222B8FA9}" srcOrd="0" destOrd="0" presId="urn:microsoft.com/office/officeart/2008/layout/VerticalCurvedList"/>
    <dgm:cxn modelId="{22749960-9594-4B4D-91D8-C133BDB6B5D4}" type="presParOf" srcId="{88F351FC-BAD9-4420-A603-F33BF5C6FC56}" destId="{E5DD12D7-BF3D-426F-AE9D-D22828B79C8A}" srcOrd="1" destOrd="0" presId="urn:microsoft.com/office/officeart/2008/layout/VerticalCurvedList"/>
    <dgm:cxn modelId="{75811D63-C593-42A3-8BC7-E5FCE65B908F}" type="presParOf" srcId="{88F351FC-BAD9-4420-A603-F33BF5C6FC56}" destId="{09D67ED7-DCAA-4220-87CE-212E8465D244}" srcOrd="2" destOrd="0" presId="urn:microsoft.com/office/officeart/2008/layout/VerticalCurvedList"/>
    <dgm:cxn modelId="{9C8527BB-8C61-47B7-AEE0-9AA79D4E730A}" type="presParOf" srcId="{88F351FC-BAD9-4420-A603-F33BF5C6FC56}" destId="{72CEE191-4970-458E-8A21-624BD83FB772}" srcOrd="3" destOrd="0" presId="urn:microsoft.com/office/officeart/2008/layout/VerticalCurvedList"/>
    <dgm:cxn modelId="{19C86B83-DCF3-44CE-9DF3-01C0999F62C8}" type="presParOf" srcId="{08CA77E8-40EF-4599-9CB4-70CAB66E63F1}" destId="{F7C9FB73-9A94-491C-A21E-A63480982F4A}" srcOrd="1" destOrd="0" presId="urn:microsoft.com/office/officeart/2008/layout/VerticalCurvedList"/>
    <dgm:cxn modelId="{301EDFB5-E7A9-4857-AB96-42F4D9B590D7}" type="presParOf" srcId="{08CA77E8-40EF-4599-9CB4-70CAB66E63F1}" destId="{324DD4A4-4B09-4F53-9C3E-C05E97E0E5BB}" srcOrd="2" destOrd="0" presId="urn:microsoft.com/office/officeart/2008/layout/VerticalCurvedList"/>
    <dgm:cxn modelId="{690DBC3E-D556-4E90-BE92-85DCA0208697}" type="presParOf" srcId="{324DD4A4-4B09-4F53-9C3E-C05E97E0E5BB}" destId="{29C6D44A-BCAE-45C8-BA23-8C20C7765D4B}" srcOrd="0" destOrd="0" presId="urn:microsoft.com/office/officeart/2008/layout/VerticalCurvedList"/>
    <dgm:cxn modelId="{C517D88D-BB8C-4381-8FFE-14095E3E93E6}" type="presParOf" srcId="{08CA77E8-40EF-4599-9CB4-70CAB66E63F1}" destId="{646BFC45-7BA6-46AC-8772-BACEB4EEFD2B}" srcOrd="3" destOrd="0" presId="urn:microsoft.com/office/officeart/2008/layout/VerticalCurvedList"/>
    <dgm:cxn modelId="{2BF47DD4-B790-4771-A6B9-AE481A8912D8}" type="presParOf" srcId="{08CA77E8-40EF-4599-9CB4-70CAB66E63F1}" destId="{C998FCF9-7BB2-417F-9ECD-D5EB579493DC}" srcOrd="4" destOrd="0" presId="urn:microsoft.com/office/officeart/2008/layout/VerticalCurvedList"/>
    <dgm:cxn modelId="{207CAE20-ACC8-4823-8702-35ED292D159C}" type="presParOf" srcId="{C998FCF9-7BB2-417F-9ECD-D5EB579493DC}" destId="{781A6A25-FBDE-49AF-B611-E91D17F60D42}" srcOrd="0" destOrd="0" presId="urn:microsoft.com/office/officeart/2008/layout/VerticalCurvedList"/>
    <dgm:cxn modelId="{424C64F9-E582-4A3D-BC8C-3D63E9343768}" type="presParOf" srcId="{08CA77E8-40EF-4599-9CB4-70CAB66E63F1}" destId="{8C3F4100-720D-4A35-B205-A144DAFCA3B2}" srcOrd="5" destOrd="0" presId="urn:microsoft.com/office/officeart/2008/layout/VerticalCurvedList"/>
    <dgm:cxn modelId="{938288D7-E769-456B-9EE7-4BFB2928A96F}" type="presParOf" srcId="{08CA77E8-40EF-4599-9CB4-70CAB66E63F1}" destId="{DB5C191D-34A6-498C-AE54-40ECDE7D7AA9}" srcOrd="6" destOrd="0" presId="urn:microsoft.com/office/officeart/2008/layout/VerticalCurvedList"/>
    <dgm:cxn modelId="{7F8CDBE6-2B7D-469D-8EAE-B81854D5D418}" type="presParOf" srcId="{DB5C191D-34A6-498C-AE54-40ECDE7D7AA9}" destId="{88B746E3-EEE0-47A3-BE20-DED6E7B3D3BE}" srcOrd="0" destOrd="0" presId="urn:microsoft.com/office/officeart/2008/layout/VerticalCurvedList"/>
    <dgm:cxn modelId="{73CAA43E-93C9-46EC-BD89-FDF9E87558C3}" type="presParOf" srcId="{08CA77E8-40EF-4599-9CB4-70CAB66E63F1}" destId="{5A5E7D21-7399-4A04-807D-B880371655EE}" srcOrd="7" destOrd="0" presId="urn:microsoft.com/office/officeart/2008/layout/VerticalCurvedList"/>
    <dgm:cxn modelId="{77FAD41D-E57F-44A9-875A-4D67E54F35F6}" type="presParOf" srcId="{08CA77E8-40EF-4599-9CB4-70CAB66E63F1}" destId="{EE8AA026-5E54-498C-9B1D-829DE23B949B}" srcOrd="8" destOrd="0" presId="urn:microsoft.com/office/officeart/2008/layout/VerticalCurvedList"/>
    <dgm:cxn modelId="{047F0157-C042-47F0-95C8-8CACA87A0FB3}" type="presParOf" srcId="{EE8AA026-5E54-498C-9B1D-829DE23B949B}" destId="{2C8AB058-E0AF-4488-8FAA-9D37F5AD5356}" srcOrd="0" destOrd="0" presId="urn:microsoft.com/office/officeart/2008/layout/VerticalCurvedList"/>
    <dgm:cxn modelId="{27709837-3758-44F7-A8ED-1D3C8DA46432}" type="presParOf" srcId="{08CA77E8-40EF-4599-9CB4-70CAB66E63F1}" destId="{5345A279-3247-4655-8A73-74CF7CDCD4A5}" srcOrd="9" destOrd="0" presId="urn:microsoft.com/office/officeart/2008/layout/VerticalCurvedList"/>
    <dgm:cxn modelId="{FB5D5241-2A6F-459C-B318-3E019A1C5E45}" type="presParOf" srcId="{08CA77E8-40EF-4599-9CB4-70CAB66E63F1}" destId="{D861C952-BB28-4B16-A86D-0F9190D2AE18}" srcOrd="10" destOrd="0" presId="urn:microsoft.com/office/officeart/2008/layout/VerticalCurvedList"/>
    <dgm:cxn modelId="{80AD71AB-2ABE-4069-B8C8-F6ABFCB03C5D}" type="presParOf" srcId="{D861C952-BB28-4B16-A86D-0F9190D2AE18}" destId="{0D1EB984-4ECE-404A-AE4C-FC69E6F51CB6}" srcOrd="0" destOrd="0" presId="urn:microsoft.com/office/officeart/2008/layout/VerticalCurvedList"/>
    <dgm:cxn modelId="{8A9BB021-FEBB-448F-989B-2C1E11395ECA}" type="presParOf" srcId="{08CA77E8-40EF-4599-9CB4-70CAB66E63F1}" destId="{1E71E159-82F5-4014-84DC-63C5C1D4CFA4}" srcOrd="11" destOrd="0" presId="urn:microsoft.com/office/officeart/2008/layout/VerticalCurvedList"/>
    <dgm:cxn modelId="{2A9C0898-BFEE-4E6B-8FE4-6AF5D228F250}" type="presParOf" srcId="{08CA77E8-40EF-4599-9CB4-70CAB66E63F1}" destId="{C89AD41B-223A-4F55-BEE0-739ADD835C59}" srcOrd="12" destOrd="0" presId="urn:microsoft.com/office/officeart/2008/layout/VerticalCurvedList"/>
    <dgm:cxn modelId="{38A286AD-803D-443D-A75B-2F60D8B7E03E}" type="presParOf" srcId="{C89AD41B-223A-4F55-BEE0-739ADD835C59}" destId="{405EAEB1-76E7-46F2-B4EE-6C21BE586EB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71F4D-C157-419F-996B-F52BE96FF32F}">
      <dsp:nvSpPr>
        <dsp:cNvPr id="0" name=""/>
        <dsp:cNvSpPr/>
      </dsp:nvSpPr>
      <dsp:spPr>
        <a:xfrm>
          <a:off x="8353182" y="174151"/>
          <a:ext cx="1990125" cy="1990125"/>
        </a:xfrm>
        <a:prstGeom prst="ellipse">
          <a:avLst/>
        </a:prstGeom>
        <a:solidFill>
          <a:schemeClr val="accent4"/>
        </a:solidFill>
        <a:ln>
          <a:noFill/>
        </a:ln>
        <a:effectLst/>
      </dsp:spPr>
      <dsp:style>
        <a:lnRef idx="0">
          <a:scrgbClr r="0" g="0" b="0"/>
        </a:lnRef>
        <a:fillRef idx="1">
          <a:scrgbClr r="0" g="0" b="0"/>
        </a:fillRef>
        <a:effectRef idx="0">
          <a:scrgbClr r="0" g="0" b="0"/>
        </a:effectRef>
        <a:fontRef idx="minor"/>
      </dsp:style>
    </dsp:sp>
    <dsp:sp modelId="{A7FB46B6-BFC6-4823-9628-FFF494D97CE9}">
      <dsp:nvSpPr>
        <dsp:cNvPr id="0" name=""/>
        <dsp:cNvSpPr/>
      </dsp:nvSpPr>
      <dsp:spPr>
        <a:xfrm>
          <a:off x="8777307" y="589038"/>
          <a:ext cx="1141875" cy="114187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3E77CCA-CC9D-45C7-993E-A66481869B53}">
      <dsp:nvSpPr>
        <dsp:cNvPr id="0" name=""/>
        <dsp:cNvSpPr/>
      </dsp:nvSpPr>
      <dsp:spPr>
        <a:xfrm>
          <a:off x="7716995" y="2784151"/>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s-ES" sz="2500" kern="1200" dirty="0"/>
            <a:t>SUPUESTOS DE MCO</a:t>
          </a:r>
          <a:endParaRPr lang="en-US" sz="2500" kern="1200" dirty="0"/>
        </a:p>
      </dsp:txBody>
      <dsp:txXfrm>
        <a:off x="7716995" y="2784151"/>
        <a:ext cx="3262500" cy="720000"/>
      </dsp:txXfrm>
    </dsp:sp>
    <dsp:sp modelId="{01096F5E-044A-4CEE-B70D-2DE7F09B4D3D}">
      <dsp:nvSpPr>
        <dsp:cNvPr id="0" name=""/>
        <dsp:cNvSpPr/>
      </dsp:nvSpPr>
      <dsp:spPr>
        <a:xfrm>
          <a:off x="4519745" y="174151"/>
          <a:ext cx="1990125" cy="1990125"/>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1DB30337-8AC8-4809-BDD4-77DC0B7BE4AD}">
      <dsp:nvSpPr>
        <dsp:cNvPr id="0" name=""/>
        <dsp:cNvSpPr/>
      </dsp:nvSpPr>
      <dsp:spPr>
        <a:xfrm>
          <a:off x="4943870" y="598276"/>
          <a:ext cx="1141875" cy="11418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0F3C40-E222-450B-8E7E-4346F595263E}">
      <dsp:nvSpPr>
        <dsp:cNvPr id="0" name=""/>
        <dsp:cNvSpPr/>
      </dsp:nvSpPr>
      <dsp:spPr>
        <a:xfrm>
          <a:off x="3883557" y="2784151"/>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s-ES" sz="2500" kern="1200" dirty="0"/>
            <a:t>ANÁLISIS ESTADÍSTICO</a:t>
          </a:r>
          <a:endParaRPr lang="en-US" sz="2500" kern="1200" dirty="0"/>
        </a:p>
      </dsp:txBody>
      <dsp:txXfrm>
        <a:off x="3883557" y="2784151"/>
        <a:ext cx="3262500" cy="720000"/>
      </dsp:txXfrm>
    </dsp:sp>
    <dsp:sp modelId="{E9A16BDE-31F1-482D-92C9-D19CC50102D8}">
      <dsp:nvSpPr>
        <dsp:cNvPr id="0" name=""/>
        <dsp:cNvSpPr/>
      </dsp:nvSpPr>
      <dsp:spPr>
        <a:xfrm>
          <a:off x="686307" y="174151"/>
          <a:ext cx="1990125" cy="1990125"/>
        </a:xfrm>
        <a:prstGeom prst="ellipse">
          <a:avLst/>
        </a:prstGeom>
        <a:solidFill>
          <a:schemeClr val="accent5"/>
        </a:solidFill>
        <a:ln>
          <a:noFill/>
        </a:ln>
        <a:effectLst/>
      </dsp:spPr>
      <dsp:style>
        <a:lnRef idx="0">
          <a:scrgbClr r="0" g="0" b="0"/>
        </a:lnRef>
        <a:fillRef idx="1">
          <a:scrgbClr r="0" g="0" b="0"/>
        </a:fillRef>
        <a:effectRef idx="0">
          <a:scrgbClr r="0" g="0" b="0"/>
        </a:effectRef>
        <a:fontRef idx="minor"/>
      </dsp:style>
    </dsp:sp>
    <dsp:sp modelId="{0E40E763-4EA6-4E25-AECE-768F8B612E06}">
      <dsp:nvSpPr>
        <dsp:cNvPr id="0" name=""/>
        <dsp:cNvSpPr/>
      </dsp:nvSpPr>
      <dsp:spPr>
        <a:xfrm>
          <a:off x="1110432" y="598276"/>
          <a:ext cx="1141875" cy="114187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FE620F-5D14-4D9A-AB20-854806BAB185}">
      <dsp:nvSpPr>
        <dsp:cNvPr id="0" name=""/>
        <dsp:cNvSpPr/>
      </dsp:nvSpPr>
      <dsp:spPr>
        <a:xfrm>
          <a:off x="50119" y="2784151"/>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s-ES" sz="2500" kern="1200" dirty="0"/>
            <a:t>SERIES DE TIEMPO</a:t>
          </a:r>
          <a:endParaRPr lang="en-US" sz="2500" kern="1200" dirty="0"/>
        </a:p>
      </dsp:txBody>
      <dsp:txXfrm>
        <a:off x="50119" y="2784151"/>
        <a:ext cx="3262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D12D7-BF3D-426F-AE9D-D22828B79C8A}">
      <dsp:nvSpPr>
        <dsp:cNvPr id="0" name=""/>
        <dsp:cNvSpPr/>
      </dsp:nvSpPr>
      <dsp:spPr>
        <a:xfrm>
          <a:off x="-4157965" y="-638068"/>
          <a:ext cx="4954439" cy="4954439"/>
        </a:xfrm>
        <a:prstGeom prst="blockArc">
          <a:avLst>
            <a:gd name="adj1" fmla="val 18900000"/>
            <a:gd name="adj2" fmla="val 2700000"/>
            <a:gd name="adj3" fmla="val 436"/>
          </a:avLst>
        </a:prstGeom>
        <a:noFill/>
        <a:ln w="2222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C9FB73-9A94-491C-A21E-A63480982F4A}">
      <dsp:nvSpPr>
        <dsp:cNvPr id="0" name=""/>
        <dsp:cNvSpPr/>
      </dsp:nvSpPr>
      <dsp:spPr>
        <a:xfrm>
          <a:off x="297769" y="193699"/>
          <a:ext cx="10682751" cy="387251"/>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381" tIns="53340" rIns="53340" bIns="53340" numCol="1" spcCol="1270" anchor="ctr" anchorCtr="0">
          <a:noAutofit/>
        </a:bodyPr>
        <a:lstStyle/>
        <a:p>
          <a:pPr marL="0" lvl="0" indent="0" algn="l" defTabSz="933450">
            <a:lnSpc>
              <a:spcPct val="90000"/>
            </a:lnSpc>
            <a:spcBef>
              <a:spcPct val="0"/>
            </a:spcBef>
            <a:spcAft>
              <a:spcPct val="35000"/>
            </a:spcAft>
            <a:buNone/>
          </a:pPr>
          <a:r>
            <a:rPr lang="es-ES" sz="2100" kern="1200"/>
            <a:t>Linealidad</a:t>
          </a:r>
          <a:endParaRPr lang="en-US" sz="2100" kern="1200"/>
        </a:p>
      </dsp:txBody>
      <dsp:txXfrm>
        <a:off x="297769" y="193699"/>
        <a:ext cx="10682751" cy="387251"/>
      </dsp:txXfrm>
    </dsp:sp>
    <dsp:sp modelId="{29C6D44A-BCAE-45C8-BA23-8C20C7765D4B}">
      <dsp:nvSpPr>
        <dsp:cNvPr id="0" name=""/>
        <dsp:cNvSpPr/>
      </dsp:nvSpPr>
      <dsp:spPr>
        <a:xfrm>
          <a:off x="55736" y="145292"/>
          <a:ext cx="484064" cy="484064"/>
        </a:xfrm>
        <a:prstGeom prst="ellipse">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6BFC45-7BA6-46AC-8772-BACEB4EEFD2B}">
      <dsp:nvSpPr>
        <dsp:cNvPr id="0" name=""/>
        <dsp:cNvSpPr/>
      </dsp:nvSpPr>
      <dsp:spPr>
        <a:xfrm>
          <a:off x="616310" y="774503"/>
          <a:ext cx="10364209" cy="387251"/>
        </a:xfrm>
        <a:prstGeom prst="rect">
          <a:avLst/>
        </a:prstGeom>
        <a:solidFill>
          <a:schemeClr val="accent2">
            <a:hueOff val="-2430430"/>
            <a:satOff val="-165"/>
            <a:lumOff val="39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381" tIns="53340" rIns="53340" bIns="53340" numCol="1" spcCol="1270" anchor="ctr" anchorCtr="0">
          <a:noAutofit/>
        </a:bodyPr>
        <a:lstStyle/>
        <a:p>
          <a:pPr marL="0" lvl="0" indent="0" algn="l" defTabSz="933450">
            <a:lnSpc>
              <a:spcPct val="90000"/>
            </a:lnSpc>
            <a:spcBef>
              <a:spcPct val="0"/>
            </a:spcBef>
            <a:spcAft>
              <a:spcPct val="35000"/>
            </a:spcAft>
            <a:buNone/>
          </a:pPr>
          <a:r>
            <a:rPr lang="es-ES" sz="2100" kern="1200"/>
            <a:t>Independencia </a:t>
          </a:r>
          <a:endParaRPr lang="en-US" sz="2100" kern="1200"/>
        </a:p>
      </dsp:txBody>
      <dsp:txXfrm>
        <a:off x="616310" y="774503"/>
        <a:ext cx="10364209" cy="387251"/>
      </dsp:txXfrm>
    </dsp:sp>
    <dsp:sp modelId="{781A6A25-FBDE-49AF-B611-E91D17F60D42}">
      <dsp:nvSpPr>
        <dsp:cNvPr id="0" name=""/>
        <dsp:cNvSpPr/>
      </dsp:nvSpPr>
      <dsp:spPr>
        <a:xfrm>
          <a:off x="374277" y="726097"/>
          <a:ext cx="484064" cy="484064"/>
        </a:xfrm>
        <a:prstGeom prst="ellipse">
          <a:avLst/>
        </a:prstGeom>
        <a:solidFill>
          <a:schemeClr val="lt1">
            <a:hueOff val="0"/>
            <a:satOff val="0"/>
            <a:lumOff val="0"/>
            <a:alphaOff val="0"/>
          </a:schemeClr>
        </a:solidFill>
        <a:ln w="22225" cap="rnd" cmpd="sng" algn="ctr">
          <a:solidFill>
            <a:schemeClr val="accent2">
              <a:hueOff val="-2430430"/>
              <a:satOff val="-165"/>
              <a:lumOff val="392"/>
              <a:alphaOff val="0"/>
            </a:schemeClr>
          </a:solidFill>
          <a:prstDash val="solid"/>
        </a:ln>
        <a:effectLst/>
      </dsp:spPr>
      <dsp:style>
        <a:lnRef idx="2">
          <a:scrgbClr r="0" g="0" b="0"/>
        </a:lnRef>
        <a:fillRef idx="1">
          <a:scrgbClr r="0" g="0" b="0"/>
        </a:fillRef>
        <a:effectRef idx="0">
          <a:scrgbClr r="0" g="0" b="0"/>
        </a:effectRef>
        <a:fontRef idx="minor"/>
      </dsp:style>
    </dsp:sp>
    <dsp:sp modelId="{8C3F4100-720D-4A35-B205-A144DAFCA3B2}">
      <dsp:nvSpPr>
        <dsp:cNvPr id="0" name=""/>
        <dsp:cNvSpPr/>
      </dsp:nvSpPr>
      <dsp:spPr>
        <a:xfrm>
          <a:off x="761970" y="1355307"/>
          <a:ext cx="10218549" cy="387251"/>
        </a:xfrm>
        <a:prstGeom prst="rect">
          <a:avLst/>
        </a:prstGeom>
        <a:solidFill>
          <a:schemeClr val="accent2">
            <a:hueOff val="-4860860"/>
            <a:satOff val="-330"/>
            <a:lumOff val="78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381" tIns="53340" rIns="53340" bIns="53340" numCol="1" spcCol="1270" anchor="ctr" anchorCtr="0">
          <a:noAutofit/>
        </a:bodyPr>
        <a:lstStyle/>
        <a:p>
          <a:pPr marL="0" lvl="0" indent="0" algn="l" defTabSz="933450">
            <a:lnSpc>
              <a:spcPct val="90000"/>
            </a:lnSpc>
            <a:spcBef>
              <a:spcPct val="0"/>
            </a:spcBef>
            <a:spcAft>
              <a:spcPct val="35000"/>
            </a:spcAft>
            <a:buNone/>
          </a:pPr>
          <a:r>
            <a:rPr lang="es-ES" sz="2100" kern="1200"/>
            <a:t>Homocedasticidad </a:t>
          </a:r>
          <a:endParaRPr lang="en-US" sz="2100" kern="1200"/>
        </a:p>
      </dsp:txBody>
      <dsp:txXfrm>
        <a:off x="761970" y="1355307"/>
        <a:ext cx="10218549" cy="387251"/>
      </dsp:txXfrm>
    </dsp:sp>
    <dsp:sp modelId="{88B746E3-EEE0-47A3-BE20-DED6E7B3D3BE}">
      <dsp:nvSpPr>
        <dsp:cNvPr id="0" name=""/>
        <dsp:cNvSpPr/>
      </dsp:nvSpPr>
      <dsp:spPr>
        <a:xfrm>
          <a:off x="519938" y="1306901"/>
          <a:ext cx="484064" cy="484064"/>
        </a:xfrm>
        <a:prstGeom prst="ellipse">
          <a:avLst/>
        </a:prstGeom>
        <a:solidFill>
          <a:schemeClr val="lt1">
            <a:hueOff val="0"/>
            <a:satOff val="0"/>
            <a:lumOff val="0"/>
            <a:alphaOff val="0"/>
          </a:schemeClr>
        </a:solidFill>
        <a:ln w="22225" cap="rnd" cmpd="sng" algn="ctr">
          <a:solidFill>
            <a:schemeClr val="accent2">
              <a:hueOff val="-4860860"/>
              <a:satOff val="-330"/>
              <a:lumOff val="784"/>
              <a:alphaOff val="0"/>
            </a:schemeClr>
          </a:solidFill>
          <a:prstDash val="solid"/>
        </a:ln>
        <a:effectLst/>
      </dsp:spPr>
      <dsp:style>
        <a:lnRef idx="2">
          <a:scrgbClr r="0" g="0" b="0"/>
        </a:lnRef>
        <a:fillRef idx="1">
          <a:scrgbClr r="0" g="0" b="0"/>
        </a:fillRef>
        <a:effectRef idx="0">
          <a:scrgbClr r="0" g="0" b="0"/>
        </a:effectRef>
        <a:fontRef idx="minor"/>
      </dsp:style>
    </dsp:sp>
    <dsp:sp modelId="{5A5E7D21-7399-4A04-807D-B880371655EE}">
      <dsp:nvSpPr>
        <dsp:cNvPr id="0" name=""/>
        <dsp:cNvSpPr/>
      </dsp:nvSpPr>
      <dsp:spPr>
        <a:xfrm>
          <a:off x="761970" y="1935743"/>
          <a:ext cx="10218549" cy="387251"/>
        </a:xfrm>
        <a:prstGeom prst="rect">
          <a:avLst/>
        </a:prstGeom>
        <a:solidFill>
          <a:schemeClr val="accent2">
            <a:hueOff val="-7291290"/>
            <a:satOff val="-496"/>
            <a:lumOff val="11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381" tIns="53340" rIns="53340" bIns="53340" numCol="1" spcCol="1270" anchor="ctr" anchorCtr="0">
          <a:noAutofit/>
        </a:bodyPr>
        <a:lstStyle/>
        <a:p>
          <a:pPr marL="0" lvl="0" indent="0" algn="l" defTabSz="933450">
            <a:lnSpc>
              <a:spcPct val="90000"/>
            </a:lnSpc>
            <a:spcBef>
              <a:spcPct val="0"/>
            </a:spcBef>
            <a:spcAft>
              <a:spcPct val="35000"/>
            </a:spcAft>
            <a:buNone/>
          </a:pPr>
          <a:r>
            <a:rPr lang="es-ES" sz="2100" kern="1200"/>
            <a:t>Normalidad</a:t>
          </a:r>
          <a:endParaRPr lang="en-US" sz="2100" kern="1200"/>
        </a:p>
      </dsp:txBody>
      <dsp:txXfrm>
        <a:off x="761970" y="1935743"/>
        <a:ext cx="10218549" cy="387251"/>
      </dsp:txXfrm>
    </dsp:sp>
    <dsp:sp modelId="{2C8AB058-E0AF-4488-8FAA-9D37F5AD5356}">
      <dsp:nvSpPr>
        <dsp:cNvPr id="0" name=""/>
        <dsp:cNvSpPr/>
      </dsp:nvSpPr>
      <dsp:spPr>
        <a:xfrm>
          <a:off x="519938" y="1887337"/>
          <a:ext cx="484064" cy="484064"/>
        </a:xfrm>
        <a:prstGeom prst="ellipse">
          <a:avLst/>
        </a:prstGeom>
        <a:solidFill>
          <a:schemeClr val="lt1">
            <a:hueOff val="0"/>
            <a:satOff val="0"/>
            <a:lumOff val="0"/>
            <a:alphaOff val="0"/>
          </a:schemeClr>
        </a:solidFill>
        <a:ln w="22225" cap="rnd" cmpd="sng" algn="ctr">
          <a:solidFill>
            <a:schemeClr val="accent2">
              <a:hueOff val="-7291290"/>
              <a:satOff val="-496"/>
              <a:lumOff val="1177"/>
              <a:alphaOff val="0"/>
            </a:schemeClr>
          </a:solidFill>
          <a:prstDash val="solid"/>
        </a:ln>
        <a:effectLst/>
      </dsp:spPr>
      <dsp:style>
        <a:lnRef idx="2">
          <a:scrgbClr r="0" g="0" b="0"/>
        </a:lnRef>
        <a:fillRef idx="1">
          <a:scrgbClr r="0" g="0" b="0"/>
        </a:fillRef>
        <a:effectRef idx="0">
          <a:scrgbClr r="0" g="0" b="0"/>
        </a:effectRef>
        <a:fontRef idx="minor"/>
      </dsp:style>
    </dsp:sp>
    <dsp:sp modelId="{5345A279-3247-4655-8A73-74CF7CDCD4A5}">
      <dsp:nvSpPr>
        <dsp:cNvPr id="0" name=""/>
        <dsp:cNvSpPr/>
      </dsp:nvSpPr>
      <dsp:spPr>
        <a:xfrm>
          <a:off x="616310" y="2516547"/>
          <a:ext cx="10364209" cy="387251"/>
        </a:xfrm>
        <a:prstGeom prst="rect">
          <a:avLst/>
        </a:prstGeom>
        <a:solidFill>
          <a:schemeClr val="accent2">
            <a:hueOff val="-9721720"/>
            <a:satOff val="-661"/>
            <a:lumOff val="156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381" tIns="53340" rIns="53340" bIns="53340" numCol="1" spcCol="1270" anchor="ctr" anchorCtr="0">
          <a:noAutofit/>
        </a:bodyPr>
        <a:lstStyle/>
        <a:p>
          <a:pPr marL="0" lvl="0" indent="0" algn="l" defTabSz="933450">
            <a:lnSpc>
              <a:spcPct val="90000"/>
            </a:lnSpc>
            <a:spcBef>
              <a:spcPct val="0"/>
            </a:spcBef>
            <a:spcAft>
              <a:spcPct val="35000"/>
            </a:spcAft>
            <a:buNone/>
          </a:pPr>
          <a:r>
            <a:rPr lang="es-ES" sz="2100" kern="1200"/>
            <a:t>No multicolinealidad</a:t>
          </a:r>
          <a:endParaRPr lang="en-US" sz="2100" kern="1200"/>
        </a:p>
      </dsp:txBody>
      <dsp:txXfrm>
        <a:off x="616310" y="2516547"/>
        <a:ext cx="10364209" cy="387251"/>
      </dsp:txXfrm>
    </dsp:sp>
    <dsp:sp modelId="{0D1EB984-4ECE-404A-AE4C-FC69E6F51CB6}">
      <dsp:nvSpPr>
        <dsp:cNvPr id="0" name=""/>
        <dsp:cNvSpPr/>
      </dsp:nvSpPr>
      <dsp:spPr>
        <a:xfrm>
          <a:off x="374277" y="2468141"/>
          <a:ext cx="484064" cy="484064"/>
        </a:xfrm>
        <a:prstGeom prst="ellipse">
          <a:avLst/>
        </a:prstGeom>
        <a:solidFill>
          <a:schemeClr val="lt1">
            <a:hueOff val="0"/>
            <a:satOff val="0"/>
            <a:lumOff val="0"/>
            <a:alphaOff val="0"/>
          </a:schemeClr>
        </a:solidFill>
        <a:ln w="22225" cap="rnd" cmpd="sng" algn="ctr">
          <a:solidFill>
            <a:schemeClr val="accent2">
              <a:hueOff val="-9721720"/>
              <a:satOff val="-661"/>
              <a:lumOff val="1569"/>
              <a:alphaOff val="0"/>
            </a:schemeClr>
          </a:solidFill>
          <a:prstDash val="solid"/>
        </a:ln>
        <a:effectLst/>
      </dsp:spPr>
      <dsp:style>
        <a:lnRef idx="2">
          <a:scrgbClr r="0" g="0" b="0"/>
        </a:lnRef>
        <a:fillRef idx="1">
          <a:scrgbClr r="0" g="0" b="0"/>
        </a:fillRef>
        <a:effectRef idx="0">
          <a:scrgbClr r="0" g="0" b="0"/>
        </a:effectRef>
        <a:fontRef idx="minor"/>
      </dsp:style>
    </dsp:sp>
    <dsp:sp modelId="{1E71E159-82F5-4014-84DC-63C5C1D4CFA4}">
      <dsp:nvSpPr>
        <dsp:cNvPr id="0" name=""/>
        <dsp:cNvSpPr/>
      </dsp:nvSpPr>
      <dsp:spPr>
        <a:xfrm>
          <a:off x="297769" y="3097351"/>
          <a:ext cx="10682751" cy="387251"/>
        </a:xfrm>
        <a:prstGeom prst="rect">
          <a:avLst/>
        </a:prstGeom>
        <a:solidFill>
          <a:schemeClr val="accent6"/>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7381" tIns="53340" rIns="53340" bIns="53340" numCol="1" spcCol="1270" anchor="ctr" anchorCtr="0">
          <a:noAutofit/>
        </a:bodyPr>
        <a:lstStyle/>
        <a:p>
          <a:pPr marL="0" lvl="0" indent="0" algn="l" defTabSz="933450">
            <a:lnSpc>
              <a:spcPct val="90000"/>
            </a:lnSpc>
            <a:spcBef>
              <a:spcPct val="0"/>
            </a:spcBef>
            <a:spcAft>
              <a:spcPct val="35000"/>
            </a:spcAft>
            <a:buNone/>
          </a:pPr>
          <a:r>
            <a:rPr lang="es-ES" sz="2100" kern="1200"/>
            <a:t>No autocorrelación</a:t>
          </a:r>
          <a:endParaRPr lang="en-US" sz="2100" kern="1200"/>
        </a:p>
      </dsp:txBody>
      <dsp:txXfrm>
        <a:off x="297769" y="3097351"/>
        <a:ext cx="10682751" cy="387251"/>
      </dsp:txXfrm>
    </dsp:sp>
    <dsp:sp modelId="{405EAEB1-76E7-46F2-B4EE-6C21BE586EBD}">
      <dsp:nvSpPr>
        <dsp:cNvPr id="0" name=""/>
        <dsp:cNvSpPr/>
      </dsp:nvSpPr>
      <dsp:spPr>
        <a:xfrm>
          <a:off x="55736" y="3048945"/>
          <a:ext cx="484064" cy="484064"/>
        </a:xfrm>
        <a:prstGeom prst="ellipse">
          <a:avLst/>
        </a:prstGeom>
        <a:solidFill>
          <a:schemeClr val="lt1">
            <a:hueOff val="0"/>
            <a:satOff val="0"/>
            <a:lumOff val="0"/>
            <a:alphaOff val="0"/>
          </a:schemeClr>
        </a:solidFill>
        <a:ln w="22225" cap="rnd" cmpd="sng" algn="ctr">
          <a:solidFill>
            <a:schemeClr val="accent2">
              <a:hueOff val="-12152150"/>
              <a:satOff val="-826"/>
              <a:lumOff val="1961"/>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62B80FE-187A-4085-BD71-F0873FF7BD68}" type="datetime1">
              <a:rPr lang="es-ES" smtClean="0"/>
              <a:t>06/12/2024</a:t>
            </a:fld>
            <a:endParaRPr lang="es-ES"/>
          </a:p>
        </p:txBody>
      </p:sp>
      <p:sp>
        <p:nvSpPr>
          <p:cNvPr id="4" name="Marcador de pie de página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es-ES" smtClean="0"/>
              <a:t>‹Nº›</a:t>
            </a:fld>
            <a:endParaRPr lang="es-E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D59A2BD-4571-4110-BB3E-5D004DE434FA}" type="datetime1">
              <a:rPr lang="es-ES" noProof="0" smtClean="0"/>
              <a:t>06/12/2024</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es-ES" noProof="0" smtClean="0"/>
              <a:t>‹Nº›</a:t>
            </a:fld>
            <a:endParaRPr lang="es-ES"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ES" smtClean="0"/>
              <a:t>1</a:t>
            </a:fld>
            <a:endParaRPr lang="es-ES"/>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a:t>
            </a:fld>
            <a:endParaRPr lang="es-ES" noProof="0"/>
          </a:p>
        </p:txBody>
      </p:sp>
    </p:spTree>
    <p:extLst>
      <p:ext uri="{BB962C8B-B14F-4D97-AF65-F5344CB8AC3E}">
        <p14:creationId xmlns:p14="http://schemas.microsoft.com/office/powerpoint/2010/main" val="757515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4669D-80F3-F5F2-B56B-7A8588ABBE6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5412D54-BADD-40E1-A47B-5594EC8EA16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8A416F9-2505-C572-7478-551D229E41DE}"/>
              </a:ext>
            </a:extLst>
          </p:cNvPr>
          <p:cNvSpPr>
            <a:spLocks noGrp="1"/>
          </p:cNvSpPr>
          <p:nvPr>
            <p:ph type="body" idx="1"/>
          </p:nvPr>
        </p:nvSpPr>
        <p:spPr/>
        <p:txBody>
          <a:bodyPr/>
          <a:lstStyle/>
          <a:p>
            <a:r>
              <a:rPr lang="es-ES"/>
              <a:t>Expone: Paulette Reyes</a:t>
            </a:r>
          </a:p>
        </p:txBody>
      </p:sp>
      <p:sp>
        <p:nvSpPr>
          <p:cNvPr id="4" name="Marcador de número de diapositiva 3">
            <a:extLst>
              <a:ext uri="{FF2B5EF4-FFF2-40B4-BE49-F238E27FC236}">
                <a16:creationId xmlns:a16="http://schemas.microsoft.com/office/drawing/2014/main" id="{6CAE4DFD-2119-60F9-0FBA-634807EB2FE1}"/>
              </a:ext>
            </a:extLst>
          </p:cNvPr>
          <p:cNvSpPr>
            <a:spLocks noGrp="1"/>
          </p:cNvSpPr>
          <p:nvPr>
            <p:ph type="sldNum" sz="quarter" idx="5"/>
          </p:nvPr>
        </p:nvSpPr>
        <p:spPr/>
        <p:txBody>
          <a:bodyPr/>
          <a:lstStyle/>
          <a:p>
            <a:fld id="{A3E4D6C8-DADC-4248-8CAF-BDBD7F0406FC}" type="slidenum">
              <a:rPr lang="es-ES" smtClean="0"/>
              <a:t>5</a:t>
            </a:fld>
            <a:endParaRPr lang="es-ES"/>
          </a:p>
        </p:txBody>
      </p:sp>
    </p:spTree>
    <p:extLst>
      <p:ext uri="{BB962C8B-B14F-4D97-AF65-F5344CB8AC3E}">
        <p14:creationId xmlns:p14="http://schemas.microsoft.com/office/powerpoint/2010/main" val="1258214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29</a:t>
            </a:fld>
            <a:endParaRPr lang="es-ES"/>
          </a:p>
        </p:txBody>
      </p:sp>
    </p:spTree>
    <p:extLst>
      <p:ext uri="{BB962C8B-B14F-4D97-AF65-F5344CB8AC3E}">
        <p14:creationId xmlns:p14="http://schemas.microsoft.com/office/powerpoint/2010/main" val="335943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ángulo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fecha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F409C0D2-15DE-4FAC-845B-C48979FFAEB9}" type="datetime1">
              <a:rPr lang="es-ES" noProof="0" smtClean="0"/>
              <a:t>06/12/2024</a:t>
            </a:fld>
            <a:endParaRPr lang="es-ES" noProof="0"/>
          </a:p>
        </p:txBody>
      </p:sp>
      <p:sp>
        <p:nvSpPr>
          <p:cNvPr id="5" name="Marcador de pie de página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es-ES" noProof="0"/>
          </a:p>
        </p:txBody>
      </p:sp>
      <p:sp>
        <p:nvSpPr>
          <p:cNvPr id="6" name="Marcador de número de diapositiva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ángulo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8CF9F163-DD03-4353-882E-CE0F9A80F1C3}" type="datetime1">
              <a:rPr lang="es-ES" noProof="0" smtClean="0"/>
              <a:t>06/12/2024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ángulo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p:nvPr>
        </p:nvSpPr>
        <p:spPr>
          <a:xfrm>
            <a:off x="8839201" y="675726"/>
            <a:ext cx="2004164" cy="5183073"/>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a:xfrm>
            <a:off x="774923" y="675726"/>
            <a:ext cx="7896279" cy="5183073"/>
          </a:xfrm>
        </p:spPr>
        <p:txBody>
          <a:bodyPr vert="eaVert"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8D2FF54C-EA2F-453C-857C-5C9ADB86CB43}" type="datetime1">
              <a:rPr lang="es-ES" noProof="0" smtClean="0"/>
              <a:t>06/12/2024</a:t>
            </a:fld>
            <a:endParaRPr lang="es-ES" noProof="0"/>
          </a:p>
        </p:txBody>
      </p:sp>
      <p:sp>
        <p:nvSpPr>
          <p:cNvPr id="5" name="Marcador de pie de página 4"/>
          <p:cNvSpPr>
            <a:spLocks noGrp="1"/>
          </p:cNvSpPr>
          <p:nvPr>
            <p:ph type="ftr" sz="quarter" idx="11"/>
          </p:nvPr>
        </p:nvSpPr>
        <p:spPr>
          <a:xfrm>
            <a:off x="774923" y="5951811"/>
            <a:ext cx="7896279" cy="365125"/>
          </a:xfrm>
        </p:spPr>
        <p:txBody>
          <a:bodyPr rtlCol="0"/>
          <a:lstStyle/>
          <a:p>
            <a:pPr rtl="0"/>
            <a:endParaRPr lang="es-ES" noProof="0"/>
          </a:p>
        </p:txBody>
      </p:sp>
      <p:sp>
        <p:nvSpPr>
          <p:cNvPr id="6" name="Marcador de número de diapositiva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7" name="Rectángulo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contenido 2"/>
          <p:cNvSpPr>
            <a:spLocks noGrp="1"/>
          </p:cNvSpPr>
          <p:nvPr>
            <p:ph idx="1" hasCustomPrompt="1"/>
          </p:nvPr>
        </p:nvSpPr>
        <p:spPr>
          <a:xfrm>
            <a:off x="581192" y="2180496"/>
            <a:ext cx="11029615" cy="3678303"/>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57670FF6-52DC-429F-9C56-6A1BF295232E}" type="datetime1">
              <a:rPr lang="es-ES" noProof="0" smtClean="0"/>
              <a:t>06/12/2024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a:xfrm>
            <a:off x="10558300" y="5956137"/>
            <a:ext cx="1052508" cy="365125"/>
          </a:xfrm>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ángulo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s-ES" noProof="0"/>
              <a:t>Haga clic para modificar el estilo de título del patrón</a:t>
            </a:r>
          </a:p>
        </p:txBody>
      </p:sp>
      <p:sp>
        <p:nvSpPr>
          <p:cNvPr id="3" name="Marcador de texto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Editar estilos de texto del patrón</a:t>
            </a:r>
          </a:p>
        </p:txBody>
      </p:sp>
      <p:sp>
        <p:nvSpPr>
          <p:cNvPr id="4" name="Marcador de fecha 3"/>
          <p:cNvSpPr>
            <a:spLocks noGrp="1"/>
          </p:cNvSpPr>
          <p:nvPr>
            <p:ph type="dt" sz="half" idx="10"/>
          </p:nvPr>
        </p:nvSpPr>
        <p:spPr/>
        <p:txBody>
          <a:bodyPr rtlCol="0"/>
          <a:lstStyle>
            <a:lvl1pPr>
              <a:defRPr>
                <a:solidFill>
                  <a:schemeClr val="accent1">
                    <a:lumMod val="75000"/>
                    <a:lumOff val="25000"/>
                  </a:schemeClr>
                </a:solidFill>
              </a:defRPr>
            </a:lvl1pPr>
          </a:lstStyle>
          <a:p>
            <a:pPr rtl="0"/>
            <a:fld id="{85E27922-51B6-4B96-9C28-2CD2060AE75A}" type="datetime1">
              <a:rPr lang="es-ES" noProof="0" smtClean="0"/>
              <a:t>06/12/2024</a:t>
            </a:fld>
            <a:endParaRPr lang="es-ES" noProof="0"/>
          </a:p>
        </p:txBody>
      </p:sp>
      <p:sp>
        <p:nvSpPr>
          <p:cNvPr id="5" name="Marcador de pie de página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6" name="Marcador de número de diapositiva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8" name="Rectángulo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contenido 2"/>
          <p:cNvSpPr>
            <a:spLocks noGrp="1"/>
          </p:cNvSpPr>
          <p:nvPr>
            <p:ph sz="half" idx="1" hasCustomPrompt="1"/>
          </p:nvPr>
        </p:nvSpPr>
        <p:spPr>
          <a:xfrm>
            <a:off x="581193" y="2228003"/>
            <a:ext cx="5422390" cy="3633047"/>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hasCustomPrompt="1"/>
          </p:nvPr>
        </p:nvSpPr>
        <p:spPr>
          <a:xfrm>
            <a:off x="6188417" y="2228003"/>
            <a:ext cx="5422392" cy="3633047"/>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F3ECF5D1-1C98-40FD-9D65-EED7644802B9}" type="datetime1">
              <a:rPr lang="es-ES" noProof="0" smtClean="0"/>
              <a:t>06/12/2024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ángulo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texto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contenido 3"/>
          <p:cNvSpPr>
            <a:spLocks noGrp="1"/>
          </p:cNvSpPr>
          <p:nvPr>
            <p:ph sz="half" idx="2" hasCustomPrompt="1"/>
          </p:nvPr>
        </p:nvSpPr>
        <p:spPr>
          <a:xfrm>
            <a:off x="581194" y="2926052"/>
            <a:ext cx="5393100" cy="2934999"/>
          </a:xfrm>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contenido 5"/>
          <p:cNvSpPr>
            <a:spLocks noGrp="1"/>
          </p:cNvSpPr>
          <p:nvPr>
            <p:ph sz="quarter" idx="4" hasCustomPrompt="1"/>
          </p:nvPr>
        </p:nvSpPr>
        <p:spPr>
          <a:xfrm>
            <a:off x="6217709" y="2926052"/>
            <a:ext cx="5393100" cy="2934999"/>
          </a:xfrm>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8556C746-EB55-4634-AD93-A9FF2473885C}" type="datetime1">
              <a:rPr lang="es-ES" noProof="0" smtClean="0"/>
              <a:t>06/12/2024</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rtlCol="0"/>
          <a:lstStyle/>
          <a:p>
            <a:pPr rtl="0"/>
            <a:fld id="{C9051F13-F75A-440F-BED7-E2004746A95F}" type="datetime1">
              <a:rPr lang="es-ES" noProof="0" smtClean="0"/>
              <a:t>06/12/2024</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número de diapositiva 4"/>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
        <p:nvSpPr>
          <p:cNvPr id="7" name="Rectángulo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ítulo 1"/>
          <p:cNvSpPr>
            <a:spLocks noGrp="1"/>
          </p:cNvSpPr>
          <p:nvPr>
            <p:ph type="title"/>
          </p:nvPr>
        </p:nvSpPr>
        <p:spPr>
          <a:xfrm>
            <a:off x="575894" y="729658"/>
            <a:ext cx="11029616" cy="988332"/>
          </a:xfrm>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3D7A2E7D-666A-420B-9042-959E1D47E21D}" type="datetime1">
              <a:rPr lang="es-ES" noProof="0" smtClean="0"/>
              <a:t>06/12/2024</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ángulo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s-ES" noProof="0"/>
              <a:t>Haga clic para modificar el estilo de título del patrón</a:t>
            </a:r>
          </a:p>
        </p:txBody>
      </p:sp>
      <p:sp>
        <p:nvSpPr>
          <p:cNvPr id="3" name="Marcador de contenido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texto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lvl1pPr>
              <a:defRPr>
                <a:solidFill>
                  <a:schemeClr val="accent1">
                    <a:lumMod val="75000"/>
                    <a:lumOff val="25000"/>
                  </a:schemeClr>
                </a:solidFill>
              </a:defRPr>
            </a:lvl1pPr>
          </a:lstStyle>
          <a:p>
            <a:pPr rtl="0"/>
            <a:fld id="{0403F12F-0E67-4CAB-8DFD-26DCD4A99D59}" type="datetime1">
              <a:rPr lang="es-ES" noProof="0" smtClean="0"/>
              <a:t>06/12/2024</a:t>
            </a:fld>
            <a:endParaRPr lang="es-ES" noProof="0"/>
          </a:p>
        </p:txBody>
      </p:sp>
      <p:sp>
        <p:nvSpPr>
          <p:cNvPr id="6" name="Marcador de pie de página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7" name="Marcador de número de diapositiva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p>
            <a:pPr rtl="0"/>
            <a:fld id="{9709DA8C-1A59-4B91-B9EA-509377CD0E23}" type="datetime1">
              <a:rPr lang="es-ES" noProof="0" smtClean="0"/>
              <a:t>06/12/2024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A3DF7BF2-42BB-439B-88AA-F60334FF1291}" type="datetime1">
              <a:rPr lang="es-ES" noProof="0" smtClean="0"/>
              <a:t>06/12/2024</a:t>
            </a:fld>
            <a:endParaRPr lang="es-ES" noProof="0"/>
          </a:p>
        </p:txBody>
      </p:sp>
      <p:sp>
        <p:nvSpPr>
          <p:cNvPr id="5" name="Marcador de pie de página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es-ES" noProof="0"/>
          </a:p>
        </p:txBody>
      </p:sp>
      <p:sp>
        <p:nvSpPr>
          <p:cNvPr id="6" name="Marcador de número de diapositiva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es-ES" noProof="0" smtClean="0"/>
              <a:pPr rtl="0"/>
              <a:t>‹Nº›</a:t>
            </a:fld>
            <a:endParaRPr lang="es-ES" noProof="0"/>
          </a:p>
        </p:txBody>
      </p:sp>
      <p:sp>
        <p:nvSpPr>
          <p:cNvPr id="9" name="Rectángulo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ángulo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ángulo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aiimpacts.org/group-differences-in-ai-predictions/" TargetMode="Externa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diagramLayout" Target="../diagrams/layout2.xml"/><Relationship Id="rId7"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ángulo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7" name="Imagen 6" descr="Conexiones digitale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upo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ángulo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9" name="Rectángulo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0" name="Rectángulo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grpSp>
      <p:sp>
        <p:nvSpPr>
          <p:cNvPr id="22" name="Rectángulo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rtlCol="0">
            <a:noAutofit/>
          </a:bodyPr>
          <a:lstStyle/>
          <a:p>
            <a:pPr rtl="0"/>
            <a:r>
              <a:rPr lang="es-ES" sz="6000" dirty="0">
                <a:solidFill>
                  <a:schemeClr val="bg1"/>
                </a:solidFill>
              </a:rPr>
              <a:t>Series de tiempo aplicadas</a:t>
            </a:r>
          </a:p>
        </p:txBody>
      </p:sp>
      <p:sp>
        <p:nvSpPr>
          <p:cNvPr id="3" name="Subtítulo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895244"/>
          </a:xfrm>
        </p:spPr>
        <p:txBody>
          <a:bodyPr rtlCol="0">
            <a:normAutofit/>
          </a:bodyPr>
          <a:lstStyle/>
          <a:p>
            <a:pPr rtl="0"/>
            <a:r>
              <a:rPr lang="es-ES" sz="2000" dirty="0">
                <a:solidFill>
                  <a:schemeClr val="bg1"/>
                </a:solidFill>
              </a:rPr>
              <a:t>Magister data </a:t>
            </a:r>
            <a:r>
              <a:rPr lang="es-ES" sz="2000" dirty="0" err="1">
                <a:solidFill>
                  <a:schemeClr val="bg1"/>
                </a:solidFill>
              </a:rPr>
              <a:t>science</a:t>
            </a:r>
            <a:endParaRPr lang="es-ES" sz="2000" dirty="0">
              <a:solidFill>
                <a:schemeClr val="bg1"/>
              </a:solidFill>
            </a:endParaRPr>
          </a:p>
          <a:p>
            <a:pPr rtl="0"/>
            <a:r>
              <a:rPr lang="es-ES" sz="1400" dirty="0">
                <a:solidFill>
                  <a:srgbClr val="7CEBFF"/>
                </a:solidFill>
              </a:rPr>
              <a:t>DOCENTE: </a:t>
            </a:r>
            <a:r>
              <a:rPr lang="es-ES" sz="1400" dirty="0" err="1">
                <a:solidFill>
                  <a:srgbClr val="7CEBFF"/>
                </a:solidFill>
              </a:rPr>
              <a:t>PaULETTE</a:t>
            </a:r>
            <a:r>
              <a:rPr lang="es-ES" sz="1400" dirty="0">
                <a:solidFill>
                  <a:srgbClr val="7CEBFF"/>
                </a:solidFill>
              </a:rPr>
              <a:t> REYES BAEZA</a:t>
            </a:r>
          </a:p>
        </p:txBody>
      </p:sp>
      <p:pic>
        <p:nvPicPr>
          <p:cNvPr id="1026" name="Picture 2">
            <a:extLst>
              <a:ext uri="{FF2B5EF4-FFF2-40B4-BE49-F238E27FC236}">
                <a16:creationId xmlns:a16="http://schemas.microsoft.com/office/drawing/2014/main" id="{5B904BA2-03C7-5FEA-CBAF-2BD14CBFE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9322" y="722289"/>
            <a:ext cx="3836145" cy="1177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B08D3-76C7-819A-D1FD-46E939165EE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3924724-F114-5142-10B0-711451F2A446}"/>
              </a:ext>
            </a:extLst>
          </p:cNvPr>
          <p:cNvSpPr>
            <a:spLocks noGrp="1"/>
          </p:cNvSpPr>
          <p:nvPr>
            <p:ph type="title"/>
          </p:nvPr>
        </p:nvSpPr>
        <p:spPr/>
        <p:txBody>
          <a:bodyPr/>
          <a:lstStyle/>
          <a:p>
            <a:r>
              <a:rPr lang="es-ES" dirty="0"/>
              <a:t>SUPUESTOS DE </a:t>
            </a:r>
            <a:r>
              <a:rPr lang="es-ES" dirty="0" err="1"/>
              <a:t>mco</a:t>
            </a:r>
            <a:endParaRPr lang="es-ES" dirty="0"/>
          </a:p>
        </p:txBody>
      </p:sp>
      <p:sp>
        <p:nvSpPr>
          <p:cNvPr id="5" name="Elipse 4">
            <a:extLst>
              <a:ext uri="{FF2B5EF4-FFF2-40B4-BE49-F238E27FC236}">
                <a16:creationId xmlns:a16="http://schemas.microsoft.com/office/drawing/2014/main" id="{DD0D957C-3025-3EA1-7204-9208DFB64A28}"/>
              </a:ext>
            </a:extLst>
          </p:cNvPr>
          <p:cNvSpPr/>
          <p:nvPr/>
        </p:nvSpPr>
        <p:spPr>
          <a:xfrm>
            <a:off x="581192" y="2148071"/>
            <a:ext cx="1533832" cy="1533832"/>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latin typeface="Arial" panose="020B0604020202020204" pitchFamily="34" charset="0"/>
                <a:cs typeface="Arial" panose="020B0604020202020204" pitchFamily="34" charset="0"/>
              </a:rPr>
              <a:t>1</a:t>
            </a:r>
            <a:endParaRPr lang="es-CL" sz="7200" b="1" dirty="0">
              <a:latin typeface="Arial" panose="020B0604020202020204" pitchFamily="34" charset="0"/>
              <a:cs typeface="Arial" panose="020B0604020202020204" pitchFamily="34" charset="0"/>
            </a:endParaRPr>
          </a:p>
        </p:txBody>
      </p:sp>
      <p:sp>
        <p:nvSpPr>
          <p:cNvPr id="9" name="Marcador de contenido 5">
            <a:extLst>
              <a:ext uri="{FF2B5EF4-FFF2-40B4-BE49-F238E27FC236}">
                <a16:creationId xmlns:a16="http://schemas.microsoft.com/office/drawing/2014/main" id="{AC5794E0-49A4-3D4C-8113-F67A40D84662}"/>
              </a:ext>
            </a:extLst>
          </p:cNvPr>
          <p:cNvSpPr>
            <a:spLocks noGrp="1"/>
          </p:cNvSpPr>
          <p:nvPr>
            <p:ph idx="1"/>
          </p:nvPr>
        </p:nvSpPr>
        <p:spPr>
          <a:xfrm>
            <a:off x="2462981" y="1787136"/>
            <a:ext cx="9147826" cy="2255702"/>
          </a:xfrm>
        </p:spPr>
        <p:txBody>
          <a:bodyPr>
            <a:normAutofit/>
          </a:bodyPr>
          <a:lstStyle/>
          <a:p>
            <a:pPr marL="0" indent="0" algn="just">
              <a:buNone/>
            </a:pPr>
            <a:r>
              <a:rPr lang="es-MX" b="1" dirty="0"/>
              <a:t>LINEALIDAD</a:t>
            </a:r>
          </a:p>
          <a:p>
            <a:pPr marL="0" indent="0" algn="just">
              <a:buNone/>
            </a:pPr>
            <a:r>
              <a:rPr lang="es-MX" dirty="0"/>
              <a:t>La relación entre la variable dependiente (</a:t>
            </a:r>
            <a:r>
              <a:rPr lang="es-MX" dirty="0">
                <a:latin typeface="Times New Roman" panose="02020603050405020304" pitchFamily="18" charset="0"/>
                <a:cs typeface="Times New Roman" panose="02020603050405020304" pitchFamily="18" charset="0"/>
              </a:rPr>
              <a:t>Y</a:t>
            </a:r>
            <a:r>
              <a:rPr lang="es-MX" dirty="0"/>
              <a:t>) y las variables independientes (</a:t>
            </a:r>
            <a:r>
              <a:rPr lang="es-MX" dirty="0">
                <a:latin typeface="Times New Roman" panose="02020603050405020304" pitchFamily="18" charset="0"/>
                <a:cs typeface="Times New Roman" panose="02020603050405020304" pitchFamily="18" charset="0"/>
              </a:rPr>
              <a:t>X</a:t>
            </a:r>
            <a:r>
              <a:rPr lang="es-MX" dirty="0"/>
              <a:t>) es lineal. Es decir, que los cambios en las variables independientes producen cambios proporcionales en la variable dependiente. La relación entre estas variables debe poder describirse mediante una línea recta:</a:t>
            </a:r>
            <a:endParaRPr lang="es-CL" dirty="0"/>
          </a:p>
        </p:txBody>
      </p:sp>
      <p:grpSp>
        <p:nvGrpSpPr>
          <p:cNvPr id="3" name="Grupo 2">
            <a:extLst>
              <a:ext uri="{FF2B5EF4-FFF2-40B4-BE49-F238E27FC236}">
                <a16:creationId xmlns:a16="http://schemas.microsoft.com/office/drawing/2014/main" id="{DB12E473-DFE9-B4B4-A241-BFD2B352D59B}"/>
              </a:ext>
            </a:extLst>
          </p:cNvPr>
          <p:cNvGrpSpPr/>
          <p:nvPr/>
        </p:nvGrpSpPr>
        <p:grpSpPr>
          <a:xfrm>
            <a:off x="10757121" y="808923"/>
            <a:ext cx="853686" cy="853686"/>
            <a:chOff x="10757121" y="808923"/>
            <a:chExt cx="853686" cy="853686"/>
          </a:xfrm>
        </p:grpSpPr>
        <p:sp>
          <p:nvSpPr>
            <p:cNvPr id="4" name="Elipse 3">
              <a:extLst>
                <a:ext uri="{FF2B5EF4-FFF2-40B4-BE49-F238E27FC236}">
                  <a16:creationId xmlns:a16="http://schemas.microsoft.com/office/drawing/2014/main" id="{BB1755A2-8991-2108-2340-974555F7AF0D}"/>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Tendencia al alza con relleno sólido">
              <a:extLst>
                <a:ext uri="{FF2B5EF4-FFF2-40B4-BE49-F238E27FC236}">
                  <a16:creationId xmlns:a16="http://schemas.microsoft.com/office/drawing/2014/main" id="{52B3EA94-1267-C9B3-93A4-88C57D854F5F}"/>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6" name="Marcador de contenido 5">
            <a:extLst>
              <a:ext uri="{FF2B5EF4-FFF2-40B4-BE49-F238E27FC236}">
                <a16:creationId xmlns:a16="http://schemas.microsoft.com/office/drawing/2014/main" id="{15E35859-880A-4A51-08E4-C2543B5E5E7F}"/>
              </a:ext>
            </a:extLst>
          </p:cNvPr>
          <p:cNvSpPr txBox="1">
            <a:spLocks/>
          </p:cNvSpPr>
          <p:nvPr/>
        </p:nvSpPr>
        <p:spPr>
          <a:xfrm>
            <a:off x="2462981" y="3714329"/>
            <a:ext cx="9147826" cy="115643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endParaRPr lang="es-CL" dirty="0"/>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6FE5FF88-AD35-554D-4CFC-8FF2B2059E08}"/>
                  </a:ext>
                </a:extLst>
              </p:cNvPr>
              <p:cNvSpPr txBox="1"/>
              <p:nvPr/>
            </p:nvSpPr>
            <p:spPr>
              <a:xfrm>
                <a:off x="4861710" y="4267198"/>
                <a:ext cx="2996699" cy="379206"/>
              </a:xfrm>
              <a:prstGeom prst="rect">
                <a:avLst/>
              </a:prstGeom>
              <a:solidFill>
                <a:schemeClr val="accent2">
                  <a:lumMod val="20000"/>
                  <a:lumOff val="80000"/>
                </a:schemeClr>
              </a:solidFill>
            </p:spPr>
            <p:txBody>
              <a:bodyPr wrap="square" lIns="0" tIns="0" rIns="0" bIns="0" rtlCol="0">
                <a:spAutoFit/>
              </a:bodyPr>
              <a:lstStyle/>
              <a:p>
                <a:pPr algn="ctr"/>
                <a14:m>
                  <m:oMath xmlns:m="http://schemas.openxmlformats.org/officeDocument/2006/math">
                    <m:acc>
                      <m:accPr>
                        <m:chr m:val="̂"/>
                        <m:ctrlPr>
                          <a:rPr lang="es-CL" sz="2400" i="1" smtClean="0">
                            <a:latin typeface="Cambria Math" panose="02040503050406030204" pitchFamily="18" charset="0"/>
                          </a:rPr>
                        </m:ctrlPr>
                      </m:accPr>
                      <m:e>
                        <m:r>
                          <a:rPr lang="es-MX" sz="2400" b="0" i="1" smtClean="0">
                            <a:latin typeface="Cambria Math" panose="02040503050406030204" pitchFamily="18" charset="0"/>
                          </a:rPr>
                          <m:t>𝑌</m:t>
                        </m:r>
                      </m:e>
                    </m:acc>
                  </m:oMath>
                </a14:m>
                <a:r>
                  <a:rPr lang="es-CL" sz="2400" dirty="0"/>
                  <a:t>= </a:t>
                </a:r>
                <a:r>
                  <a:rPr lang="el-GR" sz="2400" dirty="0">
                    <a:latin typeface="Times New Roman" panose="02020603050405020304" pitchFamily="18" charset="0"/>
                    <a:cs typeface="Times New Roman" panose="02020603050405020304" pitchFamily="18" charset="0"/>
                  </a:rPr>
                  <a:t>α</a:t>
                </a:r>
                <a:r>
                  <a:rPr lang="es-MX" sz="2400" dirty="0">
                    <a:latin typeface="Times New Roman" panose="02020603050405020304" pitchFamily="18" charset="0"/>
                    <a:cs typeface="Times New Roman" panose="02020603050405020304" pitchFamily="18" charset="0"/>
                  </a:rPr>
                  <a:t> + </a:t>
                </a:r>
                <a:r>
                  <a:rPr lang="el-GR" sz="2400" dirty="0">
                    <a:latin typeface="Times New Roman" panose="02020603050405020304" pitchFamily="18" charset="0"/>
                    <a:cs typeface="Times New Roman" panose="02020603050405020304" pitchFamily="18" charset="0"/>
                  </a:rPr>
                  <a:t>β</a:t>
                </a:r>
                <a:r>
                  <a:rPr lang="es-MX" sz="2400" dirty="0">
                    <a:latin typeface="Times New Roman" panose="02020603050405020304" pitchFamily="18" charset="0"/>
                    <a:cs typeface="Times New Roman" panose="02020603050405020304" pitchFamily="18" charset="0"/>
                  </a:rPr>
                  <a:t>X + </a:t>
                </a:r>
                <a14:m>
                  <m:oMath xmlns:m="http://schemas.openxmlformats.org/officeDocument/2006/math">
                    <m:r>
                      <a:rPr lang="el-GR" sz="2400" i="1">
                        <a:latin typeface="Cambria Math" panose="02040503050406030204" pitchFamily="18" charset="0"/>
                        <a:ea typeface="Calibri" panose="020F0502020204030204" pitchFamily="34" charset="0"/>
                      </a:rPr>
                      <m:t>𝜀</m:t>
                    </m:r>
                  </m:oMath>
                </a14:m>
                <a:endParaRPr lang="es-CL" sz="2400" dirty="0"/>
              </a:p>
            </p:txBody>
          </p:sp>
        </mc:Choice>
        <mc:Fallback xmlns="">
          <p:sp>
            <p:nvSpPr>
              <p:cNvPr id="7" name="CuadroTexto 6">
                <a:extLst>
                  <a:ext uri="{FF2B5EF4-FFF2-40B4-BE49-F238E27FC236}">
                    <a16:creationId xmlns:a16="http://schemas.microsoft.com/office/drawing/2014/main" id="{6FE5FF88-AD35-554D-4CFC-8FF2B2059E08}"/>
                  </a:ext>
                </a:extLst>
              </p:cNvPr>
              <p:cNvSpPr txBox="1">
                <a:spLocks noRot="1" noChangeAspect="1" noMove="1" noResize="1" noEditPoints="1" noAdjustHandles="1" noChangeArrowheads="1" noChangeShapeType="1" noTextEdit="1"/>
              </p:cNvSpPr>
              <p:nvPr/>
            </p:nvSpPr>
            <p:spPr>
              <a:xfrm>
                <a:off x="4861710" y="4267198"/>
                <a:ext cx="2996699" cy="379206"/>
              </a:xfrm>
              <a:prstGeom prst="rect">
                <a:avLst/>
              </a:prstGeom>
              <a:blipFill>
                <a:blip r:embed="rId4"/>
                <a:stretch>
                  <a:fillRect t="-20968" b="-48387"/>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41E28FBB-8629-0732-91D2-55DB3F231209}"/>
                  </a:ext>
                </a:extLst>
              </p:cNvPr>
              <p:cNvSpPr txBox="1"/>
              <p:nvPr/>
            </p:nvSpPr>
            <p:spPr>
              <a:xfrm>
                <a:off x="2462981" y="5095124"/>
                <a:ext cx="8523568" cy="1607876"/>
              </a:xfrm>
              <a:prstGeom prst="rect">
                <a:avLst/>
              </a:prstGeom>
              <a:noFill/>
            </p:spPr>
            <p:txBody>
              <a:bodyPr wrap="square">
                <a:spAutoFit/>
              </a:bodyPr>
              <a:lstStyle/>
              <a:p>
                <a:pPr marL="0" indent="0">
                  <a:buNone/>
                </a:pPr>
                <a:r>
                  <a:rPr lang="es-ES" sz="1600" dirty="0">
                    <a:solidFill>
                      <a:schemeClr val="tx1"/>
                    </a:solidFill>
                  </a:rPr>
                  <a:t>Donde:</a:t>
                </a:r>
              </a:p>
              <a:p>
                <a14:m>
                  <m:oMath xmlns:m="http://schemas.openxmlformats.org/officeDocument/2006/math">
                    <m:acc>
                      <m:accPr>
                        <m:chr m:val="̂"/>
                        <m:ctrlPr>
                          <a:rPr lang="es-CL" i="1">
                            <a:latin typeface="Cambria Math" panose="02040503050406030204" pitchFamily="18" charset="0"/>
                          </a:rPr>
                        </m:ctrlPr>
                      </m:accPr>
                      <m:e>
                        <m:r>
                          <a:rPr lang="es-MX" i="1">
                            <a:latin typeface="Cambria Math" panose="02040503050406030204" pitchFamily="18" charset="0"/>
                          </a:rPr>
                          <m:t>𝑌</m:t>
                        </m:r>
                      </m:e>
                    </m:acc>
                  </m:oMath>
                </a14:m>
                <a:r>
                  <a:rPr lang="es-CL" dirty="0"/>
                  <a:t> </a:t>
                </a:r>
                <a:r>
                  <a:rPr lang="es-ES" sz="1600" dirty="0"/>
                  <a:t>es el valor de la variable independiente estimado por el modelo</a:t>
                </a:r>
              </a:p>
              <a:p>
                <a:r>
                  <a:rPr lang="el-GR" sz="1600" dirty="0">
                    <a:latin typeface="Times New Roman" panose="02020603050405020304" pitchFamily="18" charset="0"/>
                    <a:cs typeface="Times New Roman" panose="02020603050405020304" pitchFamily="18" charset="0"/>
                  </a:rPr>
                  <a:t>α </a:t>
                </a:r>
                <a:r>
                  <a:rPr lang="es-MX" sz="1600" dirty="0"/>
                  <a:t>es el intercepto</a:t>
                </a:r>
              </a:p>
              <a:p>
                <a:r>
                  <a:rPr lang="el-GR" sz="1600" dirty="0">
                    <a:latin typeface="Times New Roman" panose="02020603050405020304" pitchFamily="18" charset="0"/>
                    <a:cs typeface="Times New Roman" panose="02020603050405020304" pitchFamily="18" charset="0"/>
                  </a:rPr>
                  <a:t>β</a:t>
                </a:r>
                <a:r>
                  <a:rPr lang="es-ES" sz="1600" dirty="0"/>
                  <a:t> es la pendiente de la recta</a:t>
                </a:r>
              </a:p>
              <a:p>
                <a:r>
                  <a:rPr lang="es-MX" sz="1600" dirty="0">
                    <a:latin typeface="Times New Roman" panose="02020603050405020304" pitchFamily="18" charset="0"/>
                    <a:cs typeface="Times New Roman" panose="02020603050405020304" pitchFamily="18" charset="0"/>
                  </a:rPr>
                  <a:t>X </a:t>
                </a:r>
                <a:r>
                  <a:rPr lang="es-MX" sz="1600" dirty="0"/>
                  <a:t>es el valor observado de la variable independiente</a:t>
                </a:r>
              </a:p>
              <a:p>
                <a14:m>
                  <m:oMath xmlns:m="http://schemas.openxmlformats.org/officeDocument/2006/math">
                    <m:r>
                      <a:rPr lang="el-GR" sz="1600" i="1" smtClean="0">
                        <a:latin typeface="Cambria Math" panose="02040503050406030204" pitchFamily="18" charset="0"/>
                        <a:ea typeface="Calibri" panose="020F0502020204030204" pitchFamily="34" charset="0"/>
                      </a:rPr>
                      <m:t>𝜀</m:t>
                    </m:r>
                  </m:oMath>
                </a14:m>
                <a:r>
                  <a:rPr lang="es-ES" sz="1600" dirty="0">
                    <a:solidFill>
                      <a:schemeClr val="tx1"/>
                    </a:solidFill>
                  </a:rPr>
                  <a:t> es el error (o residuo) del modelo</a:t>
                </a:r>
              </a:p>
            </p:txBody>
          </p:sp>
        </mc:Choice>
        <mc:Fallback xmlns="">
          <p:sp>
            <p:nvSpPr>
              <p:cNvPr id="11" name="CuadroTexto 10">
                <a:extLst>
                  <a:ext uri="{FF2B5EF4-FFF2-40B4-BE49-F238E27FC236}">
                    <a16:creationId xmlns:a16="http://schemas.microsoft.com/office/drawing/2014/main" id="{41E28FBB-8629-0732-91D2-55DB3F231209}"/>
                  </a:ext>
                </a:extLst>
              </p:cNvPr>
              <p:cNvSpPr txBox="1">
                <a:spLocks noRot="1" noChangeAspect="1" noMove="1" noResize="1" noEditPoints="1" noAdjustHandles="1" noChangeArrowheads="1" noChangeShapeType="1" noTextEdit="1"/>
              </p:cNvSpPr>
              <p:nvPr/>
            </p:nvSpPr>
            <p:spPr>
              <a:xfrm>
                <a:off x="2462981" y="5095124"/>
                <a:ext cx="8523568" cy="1607876"/>
              </a:xfrm>
              <a:prstGeom prst="rect">
                <a:avLst/>
              </a:prstGeom>
              <a:blipFill>
                <a:blip r:embed="rId5"/>
                <a:stretch>
                  <a:fillRect l="-358" t="-1136" b="-3788"/>
                </a:stretch>
              </a:blipFill>
            </p:spPr>
            <p:txBody>
              <a:bodyPr/>
              <a:lstStyle/>
              <a:p>
                <a:r>
                  <a:rPr lang="es-CL">
                    <a:noFill/>
                  </a:rPr>
                  <a:t> </a:t>
                </a:r>
              </a:p>
            </p:txBody>
          </p:sp>
        </mc:Fallback>
      </mc:AlternateContent>
    </p:spTree>
    <p:extLst>
      <p:ext uri="{BB962C8B-B14F-4D97-AF65-F5344CB8AC3E}">
        <p14:creationId xmlns:p14="http://schemas.microsoft.com/office/powerpoint/2010/main" val="294395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91670-7246-06B2-62EB-2854373C483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A4D5DF0-905C-FCCB-8EB4-6DDAFCC263DC}"/>
              </a:ext>
            </a:extLst>
          </p:cNvPr>
          <p:cNvSpPr>
            <a:spLocks noGrp="1"/>
          </p:cNvSpPr>
          <p:nvPr>
            <p:ph type="title"/>
          </p:nvPr>
        </p:nvSpPr>
        <p:spPr/>
        <p:txBody>
          <a:bodyPr/>
          <a:lstStyle/>
          <a:p>
            <a:r>
              <a:rPr lang="es-ES" dirty="0"/>
              <a:t>SUPUESTOS DE </a:t>
            </a:r>
            <a:r>
              <a:rPr lang="es-ES" dirty="0" err="1"/>
              <a:t>mco</a:t>
            </a:r>
            <a:endParaRPr lang="es-ES" dirty="0"/>
          </a:p>
        </p:txBody>
      </p:sp>
      <p:grpSp>
        <p:nvGrpSpPr>
          <p:cNvPr id="3" name="Grupo 2">
            <a:extLst>
              <a:ext uri="{FF2B5EF4-FFF2-40B4-BE49-F238E27FC236}">
                <a16:creationId xmlns:a16="http://schemas.microsoft.com/office/drawing/2014/main" id="{8EF21238-8332-91CE-55ED-9237CD7600EA}"/>
              </a:ext>
            </a:extLst>
          </p:cNvPr>
          <p:cNvGrpSpPr/>
          <p:nvPr/>
        </p:nvGrpSpPr>
        <p:grpSpPr>
          <a:xfrm>
            <a:off x="10757121" y="808923"/>
            <a:ext cx="853686" cy="853686"/>
            <a:chOff x="10757121" y="808923"/>
            <a:chExt cx="853686" cy="853686"/>
          </a:xfrm>
        </p:grpSpPr>
        <p:sp>
          <p:nvSpPr>
            <p:cNvPr id="4" name="Elipse 3">
              <a:extLst>
                <a:ext uri="{FF2B5EF4-FFF2-40B4-BE49-F238E27FC236}">
                  <a16:creationId xmlns:a16="http://schemas.microsoft.com/office/drawing/2014/main" id="{7D839550-172C-DB23-5A13-0AD2A8E500A3}"/>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Tendencia al alza con relleno sólido">
              <a:extLst>
                <a:ext uri="{FF2B5EF4-FFF2-40B4-BE49-F238E27FC236}">
                  <a16:creationId xmlns:a16="http://schemas.microsoft.com/office/drawing/2014/main" id="{9D570BAF-0C97-A2FD-6FAC-DD34D29C9E91}"/>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8" name="Elipse 7">
            <a:extLst>
              <a:ext uri="{FF2B5EF4-FFF2-40B4-BE49-F238E27FC236}">
                <a16:creationId xmlns:a16="http://schemas.microsoft.com/office/drawing/2014/main" id="{5D786CEE-FB07-2D50-D54B-38E9FF97448D}"/>
              </a:ext>
            </a:extLst>
          </p:cNvPr>
          <p:cNvSpPr/>
          <p:nvPr/>
        </p:nvSpPr>
        <p:spPr>
          <a:xfrm>
            <a:off x="581192" y="2148071"/>
            <a:ext cx="1533832" cy="1533832"/>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latin typeface="Arial" panose="020B0604020202020204" pitchFamily="34" charset="0"/>
                <a:cs typeface="Arial" panose="020B0604020202020204" pitchFamily="34" charset="0"/>
              </a:rPr>
              <a:t>1</a:t>
            </a:r>
            <a:endParaRPr lang="es-CL" sz="7200" b="1" dirty="0">
              <a:latin typeface="Arial" panose="020B0604020202020204" pitchFamily="34" charset="0"/>
              <a:cs typeface="Arial" panose="020B0604020202020204" pitchFamily="34" charset="0"/>
            </a:endParaRPr>
          </a:p>
        </p:txBody>
      </p:sp>
      <p:sp>
        <p:nvSpPr>
          <p:cNvPr id="13" name="Marcador de contenido 9">
            <a:extLst>
              <a:ext uri="{FF2B5EF4-FFF2-40B4-BE49-F238E27FC236}">
                <a16:creationId xmlns:a16="http://schemas.microsoft.com/office/drawing/2014/main" id="{C4B04A9C-BAC3-EA7B-DE2C-9AE65E0BAC6B}"/>
              </a:ext>
            </a:extLst>
          </p:cNvPr>
          <p:cNvSpPr txBox="1">
            <a:spLocks/>
          </p:cNvSpPr>
          <p:nvPr/>
        </p:nvSpPr>
        <p:spPr>
          <a:xfrm>
            <a:off x="2286376" y="2228003"/>
            <a:ext cx="4558044" cy="4272385"/>
          </a:xfrm>
          <a:prstGeom prst="rect">
            <a:avLst/>
          </a:prstGeom>
          <a:solidFill>
            <a:schemeClr val="tx2">
              <a:lumMod val="10000"/>
              <a:lumOff val="90000"/>
              <a:alpha val="50000"/>
            </a:scheme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IMPORTANCIA:</a:t>
            </a:r>
          </a:p>
          <a:p>
            <a:pPr marL="0" indent="0" algn="just">
              <a:buNone/>
            </a:pPr>
            <a:endParaRPr lang="es-ES" b="1" dirty="0">
              <a:solidFill>
                <a:schemeClr val="tx1"/>
              </a:solidFill>
            </a:endParaRPr>
          </a:p>
          <a:p>
            <a:pPr algn="just"/>
            <a:r>
              <a:rPr lang="es-MX" dirty="0">
                <a:solidFill>
                  <a:schemeClr val="tx1"/>
                </a:solidFill>
              </a:rPr>
              <a:t>Precisión del modelo: La linealidad garantiza que el modelo haga buenas estimaciones basadas en la relación observada.</a:t>
            </a:r>
          </a:p>
          <a:p>
            <a:pPr algn="just"/>
            <a:r>
              <a:rPr lang="es-MX" dirty="0">
                <a:solidFill>
                  <a:schemeClr val="tx1"/>
                </a:solidFill>
              </a:rPr>
              <a:t>Simplicidad: Los modelos lineales son más fáciles de interpretar y analizar. </a:t>
            </a:r>
          </a:p>
          <a:p>
            <a:pPr algn="just"/>
            <a:r>
              <a:rPr lang="es-MX" dirty="0">
                <a:solidFill>
                  <a:schemeClr val="tx1"/>
                </a:solidFill>
              </a:rPr>
              <a:t>Validez de las inferencias estadísticas: Muchos supuestos estadísticos (como normalidad de residuos y homocedasticidad) se basan en la premisa de que el modelo es lineal.</a:t>
            </a:r>
            <a:endParaRPr lang="es-ES" dirty="0">
              <a:solidFill>
                <a:schemeClr val="tx1"/>
              </a:solidFill>
            </a:endParaRPr>
          </a:p>
        </p:txBody>
      </p:sp>
      <p:sp>
        <p:nvSpPr>
          <p:cNvPr id="16" name="Marcador de contenido 9">
            <a:extLst>
              <a:ext uri="{FF2B5EF4-FFF2-40B4-BE49-F238E27FC236}">
                <a16:creationId xmlns:a16="http://schemas.microsoft.com/office/drawing/2014/main" id="{EEBA4B0F-491F-C9E3-91FE-A1FCDAC34C4A}"/>
              </a:ext>
            </a:extLst>
          </p:cNvPr>
          <p:cNvSpPr txBox="1">
            <a:spLocks/>
          </p:cNvSpPr>
          <p:nvPr/>
        </p:nvSpPr>
        <p:spPr>
          <a:xfrm>
            <a:off x="7015772" y="2228003"/>
            <a:ext cx="4706957" cy="4272385"/>
          </a:xfrm>
          <a:prstGeom prst="rect">
            <a:avLst/>
          </a:prstGeom>
          <a:solidFill>
            <a:srgbClr val="DAC2EC">
              <a:alpha val="49804"/>
            </a:srgb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DETECCIÓN:</a:t>
            </a:r>
          </a:p>
          <a:p>
            <a:pPr marL="0" indent="0" algn="just">
              <a:buNone/>
            </a:pPr>
            <a:endParaRPr lang="es-ES" b="1" dirty="0">
              <a:solidFill>
                <a:schemeClr val="tx1"/>
              </a:solidFill>
            </a:endParaRPr>
          </a:p>
          <a:p>
            <a:pPr marL="0" indent="0" algn="just">
              <a:buNone/>
            </a:pPr>
            <a:endParaRPr lang="es-ES" b="1" dirty="0">
              <a:solidFill>
                <a:schemeClr val="tx1"/>
              </a:solidFill>
            </a:endParaRPr>
          </a:p>
          <a:p>
            <a:pPr algn="just"/>
            <a:r>
              <a:rPr lang="es-MX" dirty="0">
                <a:solidFill>
                  <a:schemeClr val="tx1"/>
                </a:solidFill>
              </a:rPr>
              <a:t>Gráfico de dispersión (</a:t>
            </a:r>
            <a:r>
              <a:rPr lang="es-MX" dirty="0" err="1">
                <a:solidFill>
                  <a:schemeClr val="tx1"/>
                </a:solidFill>
              </a:rPr>
              <a:t>Scatter</a:t>
            </a:r>
            <a:r>
              <a:rPr lang="es-MX" dirty="0">
                <a:solidFill>
                  <a:schemeClr val="tx1"/>
                </a:solidFill>
              </a:rPr>
              <a:t> </a:t>
            </a:r>
            <a:r>
              <a:rPr lang="es-MX" dirty="0" err="1">
                <a:solidFill>
                  <a:schemeClr val="tx1"/>
                </a:solidFill>
              </a:rPr>
              <a:t>Plot</a:t>
            </a:r>
            <a:r>
              <a:rPr lang="es-MX" dirty="0">
                <a:solidFill>
                  <a:schemeClr val="tx1"/>
                </a:solidFill>
              </a:rPr>
              <a:t>)</a:t>
            </a:r>
          </a:p>
          <a:p>
            <a:pPr algn="just"/>
            <a:r>
              <a:rPr lang="es-ES" dirty="0">
                <a:solidFill>
                  <a:schemeClr val="tx1"/>
                </a:solidFill>
              </a:rPr>
              <a:t>Gráfico de residuos vs. valores ajustados.</a:t>
            </a:r>
          </a:p>
          <a:p>
            <a:pPr algn="just"/>
            <a:r>
              <a:rPr lang="es-ES" dirty="0">
                <a:solidFill>
                  <a:schemeClr val="tx1"/>
                </a:solidFill>
              </a:rPr>
              <a:t>Coeficiente de correlación de Pearson</a:t>
            </a:r>
          </a:p>
        </p:txBody>
      </p:sp>
    </p:spTree>
    <p:extLst>
      <p:ext uri="{BB962C8B-B14F-4D97-AF65-F5344CB8AC3E}">
        <p14:creationId xmlns:p14="http://schemas.microsoft.com/office/powerpoint/2010/main" val="134121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08453-BD34-2AC6-D703-20EF804EF4D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E8F0A97-D8B3-A40A-B7F2-6666F0474CE7}"/>
              </a:ext>
            </a:extLst>
          </p:cNvPr>
          <p:cNvSpPr>
            <a:spLocks noGrp="1"/>
          </p:cNvSpPr>
          <p:nvPr>
            <p:ph type="title"/>
          </p:nvPr>
        </p:nvSpPr>
        <p:spPr/>
        <p:txBody>
          <a:bodyPr/>
          <a:lstStyle/>
          <a:p>
            <a:r>
              <a:rPr lang="es-ES" dirty="0"/>
              <a:t>SUPUESTOS DE </a:t>
            </a:r>
            <a:r>
              <a:rPr lang="es-ES" dirty="0" err="1"/>
              <a:t>mco</a:t>
            </a:r>
            <a:endParaRPr lang="es-ES" dirty="0"/>
          </a:p>
        </p:txBody>
      </p:sp>
      <p:grpSp>
        <p:nvGrpSpPr>
          <p:cNvPr id="3" name="Grupo 2">
            <a:extLst>
              <a:ext uri="{FF2B5EF4-FFF2-40B4-BE49-F238E27FC236}">
                <a16:creationId xmlns:a16="http://schemas.microsoft.com/office/drawing/2014/main" id="{9FE39819-3F7C-579A-F98A-B73429765EFF}"/>
              </a:ext>
            </a:extLst>
          </p:cNvPr>
          <p:cNvGrpSpPr/>
          <p:nvPr/>
        </p:nvGrpSpPr>
        <p:grpSpPr>
          <a:xfrm>
            <a:off x="10757121" y="808923"/>
            <a:ext cx="853686" cy="853686"/>
            <a:chOff x="10757121" y="808923"/>
            <a:chExt cx="853686" cy="853686"/>
          </a:xfrm>
        </p:grpSpPr>
        <p:sp>
          <p:nvSpPr>
            <p:cNvPr id="4" name="Elipse 3">
              <a:extLst>
                <a:ext uri="{FF2B5EF4-FFF2-40B4-BE49-F238E27FC236}">
                  <a16:creationId xmlns:a16="http://schemas.microsoft.com/office/drawing/2014/main" id="{B49CFE6C-8E81-5CF2-F5CE-3B1C1FBE3EDB}"/>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Tendencia al alza con relleno sólido">
              <a:extLst>
                <a:ext uri="{FF2B5EF4-FFF2-40B4-BE49-F238E27FC236}">
                  <a16:creationId xmlns:a16="http://schemas.microsoft.com/office/drawing/2014/main" id="{1D7D67B0-A29F-8D56-7ED4-E7B7E7DFCCA5}"/>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8" name="Elipse 7">
            <a:extLst>
              <a:ext uri="{FF2B5EF4-FFF2-40B4-BE49-F238E27FC236}">
                <a16:creationId xmlns:a16="http://schemas.microsoft.com/office/drawing/2014/main" id="{73CB81F0-37FF-7524-F39C-49C1385FE509}"/>
              </a:ext>
            </a:extLst>
          </p:cNvPr>
          <p:cNvSpPr/>
          <p:nvPr/>
        </p:nvSpPr>
        <p:spPr>
          <a:xfrm>
            <a:off x="581192" y="2148071"/>
            <a:ext cx="1533832" cy="1533832"/>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latin typeface="Arial" panose="020B0604020202020204" pitchFamily="34" charset="0"/>
                <a:cs typeface="Arial" panose="020B0604020202020204" pitchFamily="34" charset="0"/>
              </a:rPr>
              <a:t>1</a:t>
            </a:r>
            <a:endParaRPr lang="es-CL" sz="7200" b="1" dirty="0">
              <a:latin typeface="Arial" panose="020B0604020202020204" pitchFamily="34" charset="0"/>
              <a:cs typeface="Arial" panose="020B0604020202020204" pitchFamily="34" charset="0"/>
            </a:endParaRPr>
          </a:p>
        </p:txBody>
      </p:sp>
      <p:sp>
        <p:nvSpPr>
          <p:cNvPr id="13" name="Marcador de contenido 9">
            <a:extLst>
              <a:ext uri="{FF2B5EF4-FFF2-40B4-BE49-F238E27FC236}">
                <a16:creationId xmlns:a16="http://schemas.microsoft.com/office/drawing/2014/main" id="{97708C03-A673-51A0-EF22-9EA04AAB7D67}"/>
              </a:ext>
            </a:extLst>
          </p:cNvPr>
          <p:cNvSpPr txBox="1">
            <a:spLocks/>
          </p:cNvSpPr>
          <p:nvPr/>
        </p:nvSpPr>
        <p:spPr>
          <a:xfrm>
            <a:off x="2286376" y="2228003"/>
            <a:ext cx="4558044" cy="4272385"/>
          </a:xfrm>
          <a:prstGeom prst="rect">
            <a:avLst/>
          </a:prstGeom>
          <a:solidFill>
            <a:schemeClr val="accent2">
              <a:lumMod val="20000"/>
              <a:lumOff val="80000"/>
              <a:alpha val="50000"/>
            </a:scheme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SI NO SE CUMPLE:</a:t>
            </a:r>
          </a:p>
          <a:p>
            <a:pPr marL="0" indent="0" algn="just">
              <a:buNone/>
            </a:pPr>
            <a:endParaRPr lang="es-ES" b="1" dirty="0">
              <a:solidFill>
                <a:schemeClr val="tx1"/>
              </a:solidFill>
            </a:endParaRPr>
          </a:p>
          <a:p>
            <a:pPr algn="just"/>
            <a:r>
              <a:rPr lang="es-MX" dirty="0">
                <a:solidFill>
                  <a:schemeClr val="tx1"/>
                </a:solidFill>
              </a:rPr>
              <a:t>Predicciones inexactas.</a:t>
            </a:r>
          </a:p>
          <a:p>
            <a:pPr algn="just"/>
            <a:r>
              <a:rPr lang="es-MX" dirty="0">
                <a:solidFill>
                  <a:schemeClr val="tx1"/>
                </a:solidFill>
              </a:rPr>
              <a:t>Coeficientes mal estimados.</a:t>
            </a:r>
          </a:p>
          <a:p>
            <a:pPr algn="just"/>
            <a:r>
              <a:rPr lang="es-MX" dirty="0">
                <a:solidFill>
                  <a:schemeClr val="tx1"/>
                </a:solidFill>
              </a:rPr>
              <a:t>Residuos no aleatorios.</a:t>
            </a:r>
          </a:p>
          <a:p>
            <a:pPr algn="just"/>
            <a:r>
              <a:rPr lang="es-MX" dirty="0">
                <a:solidFill>
                  <a:schemeClr val="tx1"/>
                </a:solidFill>
              </a:rPr>
              <a:t>Sobreajuste o </a:t>
            </a:r>
            <a:r>
              <a:rPr lang="es-MX" dirty="0" err="1">
                <a:solidFill>
                  <a:schemeClr val="tx1"/>
                </a:solidFill>
              </a:rPr>
              <a:t>subajuste</a:t>
            </a:r>
            <a:r>
              <a:rPr lang="es-MX" dirty="0">
                <a:solidFill>
                  <a:schemeClr val="tx1"/>
                </a:solidFill>
              </a:rPr>
              <a:t> del modelo</a:t>
            </a:r>
          </a:p>
          <a:p>
            <a:pPr algn="just"/>
            <a:r>
              <a:rPr lang="es-MX" dirty="0">
                <a:solidFill>
                  <a:schemeClr val="tx1"/>
                </a:solidFill>
              </a:rPr>
              <a:t>Interpretaciones incorrectas</a:t>
            </a:r>
          </a:p>
          <a:p>
            <a:pPr algn="just"/>
            <a:r>
              <a:rPr lang="es-MX" dirty="0">
                <a:solidFill>
                  <a:schemeClr val="tx1"/>
                </a:solidFill>
              </a:rPr>
              <a:t>Baja capacidad de generalización</a:t>
            </a:r>
          </a:p>
          <a:p>
            <a:pPr algn="just"/>
            <a:endParaRPr lang="es-MX" dirty="0">
              <a:solidFill>
                <a:schemeClr val="tx1"/>
              </a:solidFill>
            </a:endParaRPr>
          </a:p>
          <a:p>
            <a:pPr algn="just"/>
            <a:endParaRPr lang="es-MX" dirty="0">
              <a:solidFill>
                <a:schemeClr val="tx1"/>
              </a:solidFill>
            </a:endParaRPr>
          </a:p>
          <a:p>
            <a:pPr algn="just"/>
            <a:endParaRPr lang="es-ES" dirty="0">
              <a:solidFill>
                <a:schemeClr val="tx1"/>
              </a:solidFill>
            </a:endParaRPr>
          </a:p>
        </p:txBody>
      </p:sp>
      <p:sp>
        <p:nvSpPr>
          <p:cNvPr id="16" name="Marcador de contenido 9">
            <a:extLst>
              <a:ext uri="{FF2B5EF4-FFF2-40B4-BE49-F238E27FC236}">
                <a16:creationId xmlns:a16="http://schemas.microsoft.com/office/drawing/2014/main" id="{06283D3A-3C10-82CE-F337-E165E2C6CE44}"/>
              </a:ext>
            </a:extLst>
          </p:cNvPr>
          <p:cNvSpPr txBox="1">
            <a:spLocks/>
          </p:cNvSpPr>
          <p:nvPr/>
        </p:nvSpPr>
        <p:spPr>
          <a:xfrm>
            <a:off x="7015772" y="2228003"/>
            <a:ext cx="4706957" cy="4272385"/>
          </a:xfrm>
          <a:prstGeom prst="rect">
            <a:avLst/>
          </a:prstGeom>
          <a:solidFill>
            <a:schemeClr val="accent3">
              <a:lumMod val="20000"/>
              <a:lumOff val="80000"/>
              <a:alpha val="50000"/>
            </a:scheme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SOLUCIONES:</a:t>
            </a:r>
          </a:p>
          <a:p>
            <a:pPr marL="0" indent="0" algn="just">
              <a:buNone/>
            </a:pPr>
            <a:endParaRPr lang="es-ES" b="1" dirty="0">
              <a:solidFill>
                <a:schemeClr val="tx1"/>
              </a:solidFill>
            </a:endParaRPr>
          </a:p>
          <a:p>
            <a:pPr marL="0" indent="0" algn="just">
              <a:buNone/>
            </a:pPr>
            <a:endParaRPr lang="es-ES" b="1" dirty="0">
              <a:solidFill>
                <a:schemeClr val="tx1"/>
              </a:solidFill>
            </a:endParaRPr>
          </a:p>
          <a:p>
            <a:pPr algn="just"/>
            <a:r>
              <a:rPr lang="es-ES" dirty="0">
                <a:solidFill>
                  <a:schemeClr val="tx1"/>
                </a:solidFill>
              </a:rPr>
              <a:t>Transformaciones de las variables</a:t>
            </a:r>
          </a:p>
          <a:p>
            <a:pPr algn="just"/>
            <a:r>
              <a:rPr lang="es-ES" dirty="0">
                <a:solidFill>
                  <a:schemeClr val="tx1"/>
                </a:solidFill>
              </a:rPr>
              <a:t>Agregar términos no lineales</a:t>
            </a:r>
          </a:p>
          <a:p>
            <a:pPr algn="just"/>
            <a:r>
              <a:rPr lang="es-ES" dirty="0">
                <a:solidFill>
                  <a:schemeClr val="tx1"/>
                </a:solidFill>
              </a:rPr>
              <a:t>Usar modelos no lineales</a:t>
            </a:r>
          </a:p>
        </p:txBody>
      </p:sp>
    </p:spTree>
    <p:extLst>
      <p:ext uri="{BB962C8B-B14F-4D97-AF65-F5344CB8AC3E}">
        <p14:creationId xmlns:p14="http://schemas.microsoft.com/office/powerpoint/2010/main" val="112368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99DBE-77F8-DF72-5B7F-7FCFC54EDA4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4144617-1033-6AF5-F395-CE034BBC2888}"/>
              </a:ext>
            </a:extLst>
          </p:cNvPr>
          <p:cNvSpPr>
            <a:spLocks noGrp="1"/>
          </p:cNvSpPr>
          <p:nvPr>
            <p:ph type="title"/>
          </p:nvPr>
        </p:nvSpPr>
        <p:spPr/>
        <p:txBody>
          <a:bodyPr/>
          <a:lstStyle/>
          <a:p>
            <a:r>
              <a:rPr lang="es-ES" dirty="0"/>
              <a:t>SUPUESTOS DE </a:t>
            </a:r>
            <a:r>
              <a:rPr lang="es-ES" dirty="0" err="1"/>
              <a:t>mco</a:t>
            </a:r>
            <a:endParaRPr lang="es-ES" dirty="0"/>
          </a:p>
        </p:txBody>
      </p:sp>
      <p:sp>
        <p:nvSpPr>
          <p:cNvPr id="9" name="Marcador de contenido 5">
            <a:extLst>
              <a:ext uri="{FF2B5EF4-FFF2-40B4-BE49-F238E27FC236}">
                <a16:creationId xmlns:a16="http://schemas.microsoft.com/office/drawing/2014/main" id="{E67651F3-DEDE-1DCF-59E1-5F901E618E27}"/>
              </a:ext>
            </a:extLst>
          </p:cNvPr>
          <p:cNvSpPr>
            <a:spLocks noGrp="1"/>
          </p:cNvSpPr>
          <p:nvPr>
            <p:ph idx="1"/>
          </p:nvPr>
        </p:nvSpPr>
        <p:spPr>
          <a:xfrm>
            <a:off x="2462981" y="1787134"/>
            <a:ext cx="9147826" cy="4061405"/>
          </a:xfrm>
        </p:spPr>
        <p:txBody>
          <a:bodyPr>
            <a:normAutofit/>
          </a:bodyPr>
          <a:lstStyle/>
          <a:p>
            <a:pPr marL="0" indent="0" algn="just">
              <a:buNone/>
            </a:pPr>
            <a:r>
              <a:rPr lang="es-MX" b="1" dirty="0"/>
              <a:t>INDEPENDENCIA</a:t>
            </a:r>
          </a:p>
          <a:p>
            <a:pPr marL="0" indent="0" algn="just">
              <a:buNone/>
            </a:pPr>
            <a:r>
              <a:rPr lang="es-MX" dirty="0"/>
              <a:t>Los errores de predicción son independientes entre sí. </a:t>
            </a:r>
          </a:p>
          <a:p>
            <a:pPr marL="0" indent="0" algn="just">
              <a:buNone/>
            </a:pPr>
            <a:r>
              <a:rPr lang="es-MX" dirty="0"/>
              <a:t>Este supuesto establece que las observaciones y los errores/residuos del modelo deben ser independientes entre sí. Es decir, el valor de una observación o de un error no debe depender de los valores de otras observaciones o errores. </a:t>
            </a:r>
          </a:p>
          <a:p>
            <a:pPr algn="just"/>
            <a:r>
              <a:rPr lang="es-MX" dirty="0"/>
              <a:t>Independencia de las observaciones: Cada observación en los datos debe ser independiente de las demás.</a:t>
            </a:r>
          </a:p>
          <a:p>
            <a:pPr algn="just"/>
            <a:r>
              <a:rPr lang="es-MX" dirty="0"/>
              <a:t>Independencia de los errores/residuos: Los errores (diferencia entre los valores observados y ajustados) deben ser independientes entre sí.</a:t>
            </a:r>
            <a:endParaRPr lang="es-CL" dirty="0"/>
          </a:p>
        </p:txBody>
      </p:sp>
      <p:grpSp>
        <p:nvGrpSpPr>
          <p:cNvPr id="3" name="Grupo 2">
            <a:extLst>
              <a:ext uri="{FF2B5EF4-FFF2-40B4-BE49-F238E27FC236}">
                <a16:creationId xmlns:a16="http://schemas.microsoft.com/office/drawing/2014/main" id="{CAE13E58-3D2B-971A-9C63-C6D5D93A39C5}"/>
              </a:ext>
            </a:extLst>
          </p:cNvPr>
          <p:cNvGrpSpPr/>
          <p:nvPr/>
        </p:nvGrpSpPr>
        <p:grpSpPr>
          <a:xfrm>
            <a:off x="10757121" y="808923"/>
            <a:ext cx="853686" cy="853686"/>
            <a:chOff x="10757121" y="808923"/>
            <a:chExt cx="853686" cy="853686"/>
          </a:xfrm>
        </p:grpSpPr>
        <p:sp>
          <p:nvSpPr>
            <p:cNvPr id="4" name="Elipse 3">
              <a:extLst>
                <a:ext uri="{FF2B5EF4-FFF2-40B4-BE49-F238E27FC236}">
                  <a16:creationId xmlns:a16="http://schemas.microsoft.com/office/drawing/2014/main" id="{A936A194-FA02-2527-E022-4970FDB052E6}"/>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Tendencia al alza con relleno sólido">
              <a:extLst>
                <a:ext uri="{FF2B5EF4-FFF2-40B4-BE49-F238E27FC236}">
                  <a16:creationId xmlns:a16="http://schemas.microsoft.com/office/drawing/2014/main" id="{F72EC22A-0DE6-CE03-9809-965F6CB5E7C6}"/>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6" name="Marcador de contenido 5">
            <a:extLst>
              <a:ext uri="{FF2B5EF4-FFF2-40B4-BE49-F238E27FC236}">
                <a16:creationId xmlns:a16="http://schemas.microsoft.com/office/drawing/2014/main" id="{F872CB53-AA2D-ADD2-ED29-E65FFBBB8EAC}"/>
              </a:ext>
            </a:extLst>
          </p:cNvPr>
          <p:cNvSpPr txBox="1">
            <a:spLocks/>
          </p:cNvSpPr>
          <p:nvPr/>
        </p:nvSpPr>
        <p:spPr>
          <a:xfrm>
            <a:off x="2462981" y="3714329"/>
            <a:ext cx="9147826" cy="115643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endParaRPr lang="es-CL" dirty="0"/>
          </a:p>
        </p:txBody>
      </p:sp>
      <p:sp>
        <p:nvSpPr>
          <p:cNvPr id="8" name="Elipse 7">
            <a:extLst>
              <a:ext uri="{FF2B5EF4-FFF2-40B4-BE49-F238E27FC236}">
                <a16:creationId xmlns:a16="http://schemas.microsoft.com/office/drawing/2014/main" id="{7E85E6C0-7857-29C3-F2E6-7963B595401C}"/>
              </a:ext>
            </a:extLst>
          </p:cNvPr>
          <p:cNvSpPr/>
          <p:nvPr/>
        </p:nvSpPr>
        <p:spPr>
          <a:xfrm>
            <a:off x="581192" y="2180497"/>
            <a:ext cx="1533832" cy="1533832"/>
          </a:xfrm>
          <a:prstGeom prst="ellipse">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MX" sz="7200" b="1" dirty="0">
                <a:latin typeface="Arial" panose="020B0604020202020204" pitchFamily="34" charset="0"/>
                <a:cs typeface="Arial" panose="020B0604020202020204" pitchFamily="34" charset="0"/>
              </a:rPr>
              <a:t>2</a:t>
            </a:r>
            <a:endParaRPr lang="es-CL" sz="7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65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03096-E16F-4873-CB5B-F45418B079C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94D69BC-5C18-E03D-9154-21BFF5023BAF}"/>
              </a:ext>
            </a:extLst>
          </p:cNvPr>
          <p:cNvSpPr>
            <a:spLocks noGrp="1"/>
          </p:cNvSpPr>
          <p:nvPr>
            <p:ph type="title"/>
          </p:nvPr>
        </p:nvSpPr>
        <p:spPr/>
        <p:txBody>
          <a:bodyPr/>
          <a:lstStyle/>
          <a:p>
            <a:r>
              <a:rPr lang="es-ES" dirty="0"/>
              <a:t>SUPUESTOS DE </a:t>
            </a:r>
            <a:r>
              <a:rPr lang="es-ES" dirty="0" err="1"/>
              <a:t>mco</a:t>
            </a:r>
            <a:endParaRPr lang="es-ES" dirty="0"/>
          </a:p>
        </p:txBody>
      </p:sp>
      <p:grpSp>
        <p:nvGrpSpPr>
          <p:cNvPr id="3" name="Grupo 2">
            <a:extLst>
              <a:ext uri="{FF2B5EF4-FFF2-40B4-BE49-F238E27FC236}">
                <a16:creationId xmlns:a16="http://schemas.microsoft.com/office/drawing/2014/main" id="{8C8D5579-40CC-2919-7B5E-E6E7C886413D}"/>
              </a:ext>
            </a:extLst>
          </p:cNvPr>
          <p:cNvGrpSpPr/>
          <p:nvPr/>
        </p:nvGrpSpPr>
        <p:grpSpPr>
          <a:xfrm>
            <a:off x="10757121" y="808923"/>
            <a:ext cx="853686" cy="853686"/>
            <a:chOff x="10757121" y="808923"/>
            <a:chExt cx="853686" cy="853686"/>
          </a:xfrm>
        </p:grpSpPr>
        <p:sp>
          <p:nvSpPr>
            <p:cNvPr id="4" name="Elipse 3">
              <a:extLst>
                <a:ext uri="{FF2B5EF4-FFF2-40B4-BE49-F238E27FC236}">
                  <a16:creationId xmlns:a16="http://schemas.microsoft.com/office/drawing/2014/main" id="{A3F9FB14-364E-A128-9260-9A23DE7D62F6}"/>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Tendencia al alza con relleno sólido">
              <a:extLst>
                <a:ext uri="{FF2B5EF4-FFF2-40B4-BE49-F238E27FC236}">
                  <a16:creationId xmlns:a16="http://schemas.microsoft.com/office/drawing/2014/main" id="{A1E28923-4E6D-4DD3-FB72-A8BCFA4BF457}"/>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3" name="Marcador de contenido 9">
            <a:extLst>
              <a:ext uri="{FF2B5EF4-FFF2-40B4-BE49-F238E27FC236}">
                <a16:creationId xmlns:a16="http://schemas.microsoft.com/office/drawing/2014/main" id="{689390F8-8155-4962-DF17-28E77799B983}"/>
              </a:ext>
            </a:extLst>
          </p:cNvPr>
          <p:cNvSpPr txBox="1">
            <a:spLocks/>
          </p:cNvSpPr>
          <p:nvPr/>
        </p:nvSpPr>
        <p:spPr>
          <a:xfrm>
            <a:off x="2286376" y="2228003"/>
            <a:ext cx="4558044" cy="4272385"/>
          </a:xfrm>
          <a:prstGeom prst="rect">
            <a:avLst/>
          </a:prstGeom>
          <a:solidFill>
            <a:schemeClr val="tx2">
              <a:lumMod val="10000"/>
              <a:lumOff val="90000"/>
              <a:alpha val="50000"/>
            </a:scheme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IMPORTANCIA:</a:t>
            </a:r>
          </a:p>
          <a:p>
            <a:pPr marL="0" indent="0" algn="just">
              <a:buNone/>
            </a:pPr>
            <a:endParaRPr lang="es-ES" b="1" dirty="0">
              <a:solidFill>
                <a:schemeClr val="tx1"/>
              </a:solidFill>
            </a:endParaRPr>
          </a:p>
          <a:p>
            <a:pPr marL="0" indent="0" algn="just">
              <a:buNone/>
            </a:pPr>
            <a:endParaRPr lang="es-ES" b="1" dirty="0">
              <a:solidFill>
                <a:schemeClr val="tx1"/>
              </a:solidFill>
            </a:endParaRPr>
          </a:p>
          <a:p>
            <a:pPr algn="just"/>
            <a:r>
              <a:rPr lang="es-MX" dirty="0">
                <a:solidFill>
                  <a:schemeClr val="tx1"/>
                </a:solidFill>
              </a:rPr>
              <a:t>El supuesto de independencia es un principio clave en muchos modelos estadísticos, incluyendo la regresión lineal. </a:t>
            </a:r>
            <a:endParaRPr lang="es-ES" dirty="0">
              <a:solidFill>
                <a:schemeClr val="tx1"/>
              </a:solidFill>
            </a:endParaRPr>
          </a:p>
        </p:txBody>
      </p:sp>
      <p:sp>
        <p:nvSpPr>
          <p:cNvPr id="16" name="Marcador de contenido 9">
            <a:extLst>
              <a:ext uri="{FF2B5EF4-FFF2-40B4-BE49-F238E27FC236}">
                <a16:creationId xmlns:a16="http://schemas.microsoft.com/office/drawing/2014/main" id="{DCAD8C11-EBF1-2536-0770-989BCF3DCDDD}"/>
              </a:ext>
            </a:extLst>
          </p:cNvPr>
          <p:cNvSpPr txBox="1">
            <a:spLocks/>
          </p:cNvSpPr>
          <p:nvPr/>
        </p:nvSpPr>
        <p:spPr>
          <a:xfrm>
            <a:off x="7015772" y="2228003"/>
            <a:ext cx="4706957" cy="4272385"/>
          </a:xfrm>
          <a:prstGeom prst="rect">
            <a:avLst/>
          </a:prstGeom>
          <a:solidFill>
            <a:srgbClr val="DAC2EC">
              <a:alpha val="50000"/>
            </a:srgb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DETECCIÓN:</a:t>
            </a:r>
          </a:p>
          <a:p>
            <a:pPr marL="0" indent="0" algn="just">
              <a:buNone/>
            </a:pPr>
            <a:endParaRPr lang="es-ES" b="1" dirty="0">
              <a:solidFill>
                <a:schemeClr val="tx1"/>
              </a:solidFill>
            </a:endParaRPr>
          </a:p>
          <a:p>
            <a:pPr marL="0" indent="0" algn="just">
              <a:buNone/>
            </a:pPr>
            <a:endParaRPr lang="es-ES" b="1" dirty="0">
              <a:solidFill>
                <a:schemeClr val="tx1"/>
              </a:solidFill>
            </a:endParaRPr>
          </a:p>
          <a:p>
            <a:pPr algn="just"/>
            <a:r>
              <a:rPr lang="es-MX" dirty="0">
                <a:solidFill>
                  <a:schemeClr val="tx1"/>
                </a:solidFill>
              </a:rPr>
              <a:t>Análisis descriptivo</a:t>
            </a:r>
          </a:p>
          <a:p>
            <a:pPr algn="just"/>
            <a:r>
              <a:rPr lang="es-ES" dirty="0">
                <a:solidFill>
                  <a:schemeClr val="tx1"/>
                </a:solidFill>
              </a:rPr>
              <a:t>Gráfico de residuos vs. índice temporal</a:t>
            </a:r>
          </a:p>
        </p:txBody>
      </p:sp>
      <p:sp>
        <p:nvSpPr>
          <p:cNvPr id="5" name="Elipse 4">
            <a:extLst>
              <a:ext uri="{FF2B5EF4-FFF2-40B4-BE49-F238E27FC236}">
                <a16:creationId xmlns:a16="http://schemas.microsoft.com/office/drawing/2014/main" id="{7076B0A2-CAE3-EEEE-3748-7C6AD38059EE}"/>
              </a:ext>
            </a:extLst>
          </p:cNvPr>
          <p:cNvSpPr/>
          <p:nvPr/>
        </p:nvSpPr>
        <p:spPr>
          <a:xfrm>
            <a:off x="581192" y="2180497"/>
            <a:ext cx="1533832" cy="1533832"/>
          </a:xfrm>
          <a:prstGeom prst="ellipse">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MX" sz="7200" b="1" dirty="0">
                <a:latin typeface="Arial" panose="020B0604020202020204" pitchFamily="34" charset="0"/>
                <a:cs typeface="Arial" panose="020B0604020202020204" pitchFamily="34" charset="0"/>
              </a:rPr>
              <a:t>2</a:t>
            </a:r>
            <a:endParaRPr lang="es-CL" sz="7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10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AE2A8-5032-E6A4-0068-84753572CFF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76FC9C7-D22D-0956-B63D-895C99721739}"/>
              </a:ext>
            </a:extLst>
          </p:cNvPr>
          <p:cNvSpPr>
            <a:spLocks noGrp="1"/>
          </p:cNvSpPr>
          <p:nvPr>
            <p:ph type="title"/>
          </p:nvPr>
        </p:nvSpPr>
        <p:spPr/>
        <p:txBody>
          <a:bodyPr/>
          <a:lstStyle/>
          <a:p>
            <a:r>
              <a:rPr lang="es-ES" dirty="0"/>
              <a:t>SUPUESTOS DE </a:t>
            </a:r>
            <a:r>
              <a:rPr lang="es-ES" dirty="0" err="1"/>
              <a:t>mco</a:t>
            </a:r>
            <a:endParaRPr lang="es-ES" dirty="0"/>
          </a:p>
        </p:txBody>
      </p:sp>
      <p:grpSp>
        <p:nvGrpSpPr>
          <p:cNvPr id="3" name="Grupo 2">
            <a:extLst>
              <a:ext uri="{FF2B5EF4-FFF2-40B4-BE49-F238E27FC236}">
                <a16:creationId xmlns:a16="http://schemas.microsoft.com/office/drawing/2014/main" id="{27266953-2119-6636-A685-37FA4400A665}"/>
              </a:ext>
            </a:extLst>
          </p:cNvPr>
          <p:cNvGrpSpPr/>
          <p:nvPr/>
        </p:nvGrpSpPr>
        <p:grpSpPr>
          <a:xfrm>
            <a:off x="10757121" y="808923"/>
            <a:ext cx="853686" cy="853686"/>
            <a:chOff x="10757121" y="808923"/>
            <a:chExt cx="853686" cy="853686"/>
          </a:xfrm>
        </p:grpSpPr>
        <p:sp>
          <p:nvSpPr>
            <p:cNvPr id="4" name="Elipse 3">
              <a:extLst>
                <a:ext uri="{FF2B5EF4-FFF2-40B4-BE49-F238E27FC236}">
                  <a16:creationId xmlns:a16="http://schemas.microsoft.com/office/drawing/2014/main" id="{27333C81-70F9-3E33-ACA9-16C524535C46}"/>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Tendencia al alza con relleno sólido">
              <a:extLst>
                <a:ext uri="{FF2B5EF4-FFF2-40B4-BE49-F238E27FC236}">
                  <a16:creationId xmlns:a16="http://schemas.microsoft.com/office/drawing/2014/main" id="{6A69BDCD-26CA-0446-F8E2-4DF0CDF1CE97}"/>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3" name="Marcador de contenido 9">
            <a:extLst>
              <a:ext uri="{FF2B5EF4-FFF2-40B4-BE49-F238E27FC236}">
                <a16:creationId xmlns:a16="http://schemas.microsoft.com/office/drawing/2014/main" id="{03EF92C2-1C63-49D3-09CE-58DF3348AF8E}"/>
              </a:ext>
            </a:extLst>
          </p:cNvPr>
          <p:cNvSpPr txBox="1">
            <a:spLocks/>
          </p:cNvSpPr>
          <p:nvPr/>
        </p:nvSpPr>
        <p:spPr>
          <a:xfrm>
            <a:off x="2286376" y="2228003"/>
            <a:ext cx="4558044" cy="4272385"/>
          </a:xfrm>
          <a:prstGeom prst="rect">
            <a:avLst/>
          </a:prstGeom>
          <a:solidFill>
            <a:schemeClr val="accent2">
              <a:lumMod val="20000"/>
              <a:lumOff val="80000"/>
              <a:alpha val="50000"/>
            </a:scheme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SI NO SE CUMPLE:</a:t>
            </a:r>
          </a:p>
          <a:p>
            <a:pPr marL="0" indent="0" algn="just">
              <a:buNone/>
            </a:pPr>
            <a:endParaRPr lang="es-ES" b="1" dirty="0">
              <a:solidFill>
                <a:schemeClr val="tx1"/>
              </a:solidFill>
            </a:endParaRPr>
          </a:p>
          <a:p>
            <a:pPr algn="just"/>
            <a:r>
              <a:rPr lang="es-MX" dirty="0">
                <a:solidFill>
                  <a:schemeClr val="tx1"/>
                </a:solidFill>
              </a:rPr>
              <a:t>Inferencias estadísticamente inválidas</a:t>
            </a:r>
          </a:p>
          <a:p>
            <a:pPr algn="just"/>
            <a:r>
              <a:rPr lang="es-MX" dirty="0">
                <a:solidFill>
                  <a:schemeClr val="tx1"/>
                </a:solidFill>
              </a:rPr>
              <a:t>Sesgo en las estimaciones de varianza</a:t>
            </a:r>
          </a:p>
          <a:p>
            <a:pPr algn="just"/>
            <a:r>
              <a:rPr lang="es-MX" dirty="0">
                <a:solidFill>
                  <a:schemeClr val="tx1"/>
                </a:solidFill>
              </a:rPr>
              <a:t>Ineficiencia del modelo</a:t>
            </a:r>
          </a:p>
          <a:p>
            <a:pPr algn="just"/>
            <a:r>
              <a:rPr lang="es-MX" dirty="0">
                <a:solidFill>
                  <a:schemeClr val="tx1"/>
                </a:solidFill>
              </a:rPr>
              <a:t>Errores de predicción</a:t>
            </a:r>
          </a:p>
          <a:p>
            <a:pPr algn="just"/>
            <a:r>
              <a:rPr lang="es-MX" dirty="0">
                <a:solidFill>
                  <a:schemeClr val="tx1"/>
                </a:solidFill>
              </a:rPr>
              <a:t>Falsos patrones</a:t>
            </a:r>
          </a:p>
          <a:p>
            <a:pPr algn="just"/>
            <a:endParaRPr lang="es-MX" dirty="0">
              <a:solidFill>
                <a:schemeClr val="tx1"/>
              </a:solidFill>
            </a:endParaRPr>
          </a:p>
          <a:p>
            <a:pPr algn="just"/>
            <a:endParaRPr lang="es-ES" dirty="0">
              <a:solidFill>
                <a:schemeClr val="tx1"/>
              </a:solidFill>
            </a:endParaRPr>
          </a:p>
        </p:txBody>
      </p:sp>
      <p:sp>
        <p:nvSpPr>
          <p:cNvPr id="16" name="Marcador de contenido 9">
            <a:extLst>
              <a:ext uri="{FF2B5EF4-FFF2-40B4-BE49-F238E27FC236}">
                <a16:creationId xmlns:a16="http://schemas.microsoft.com/office/drawing/2014/main" id="{2551D860-7EC9-2E89-6C26-1B605B66E393}"/>
              </a:ext>
            </a:extLst>
          </p:cNvPr>
          <p:cNvSpPr txBox="1">
            <a:spLocks/>
          </p:cNvSpPr>
          <p:nvPr/>
        </p:nvSpPr>
        <p:spPr>
          <a:xfrm>
            <a:off x="7015772" y="2228003"/>
            <a:ext cx="4706957" cy="4272385"/>
          </a:xfrm>
          <a:prstGeom prst="rect">
            <a:avLst/>
          </a:prstGeom>
          <a:solidFill>
            <a:schemeClr val="accent3">
              <a:lumMod val="20000"/>
              <a:lumOff val="80000"/>
              <a:alpha val="50000"/>
            </a:scheme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SOLUCIONES:</a:t>
            </a:r>
          </a:p>
          <a:p>
            <a:pPr marL="0" indent="0" algn="just">
              <a:buNone/>
            </a:pPr>
            <a:endParaRPr lang="es-ES" b="1" dirty="0">
              <a:solidFill>
                <a:schemeClr val="tx1"/>
              </a:solidFill>
            </a:endParaRPr>
          </a:p>
          <a:p>
            <a:pPr marL="0" indent="0" algn="just">
              <a:buNone/>
            </a:pPr>
            <a:endParaRPr lang="es-ES" b="1" dirty="0">
              <a:solidFill>
                <a:schemeClr val="tx1"/>
              </a:solidFill>
            </a:endParaRPr>
          </a:p>
          <a:p>
            <a:pPr algn="just"/>
            <a:r>
              <a:rPr lang="es-ES" dirty="0">
                <a:solidFill>
                  <a:schemeClr val="tx1"/>
                </a:solidFill>
              </a:rPr>
              <a:t>Reestructuración de los datos</a:t>
            </a:r>
          </a:p>
          <a:p>
            <a:pPr algn="just"/>
            <a:r>
              <a:rPr lang="es-ES" dirty="0">
                <a:solidFill>
                  <a:schemeClr val="tx1"/>
                </a:solidFill>
              </a:rPr>
              <a:t>Rediseño del experimento</a:t>
            </a:r>
          </a:p>
          <a:p>
            <a:pPr algn="just"/>
            <a:r>
              <a:rPr lang="es-ES" dirty="0">
                <a:solidFill>
                  <a:schemeClr val="tx1"/>
                </a:solidFill>
              </a:rPr>
              <a:t>Incluir variables faltantes</a:t>
            </a:r>
          </a:p>
          <a:p>
            <a:pPr algn="just"/>
            <a:r>
              <a:rPr lang="es-MX" dirty="0">
                <a:solidFill>
                  <a:schemeClr val="tx1"/>
                </a:solidFill>
              </a:rPr>
              <a:t>Usar modelos específicos para series de tiempo</a:t>
            </a:r>
          </a:p>
          <a:p>
            <a:pPr algn="just"/>
            <a:endParaRPr lang="es-ES" dirty="0">
              <a:solidFill>
                <a:schemeClr val="tx1"/>
              </a:solidFill>
            </a:endParaRPr>
          </a:p>
        </p:txBody>
      </p:sp>
      <p:sp>
        <p:nvSpPr>
          <p:cNvPr id="5" name="Elipse 4">
            <a:extLst>
              <a:ext uri="{FF2B5EF4-FFF2-40B4-BE49-F238E27FC236}">
                <a16:creationId xmlns:a16="http://schemas.microsoft.com/office/drawing/2014/main" id="{3EBD4413-8A02-11F6-9499-E39062D73F4E}"/>
              </a:ext>
            </a:extLst>
          </p:cNvPr>
          <p:cNvSpPr/>
          <p:nvPr/>
        </p:nvSpPr>
        <p:spPr>
          <a:xfrm>
            <a:off x="581192" y="2180497"/>
            <a:ext cx="1533832" cy="1533832"/>
          </a:xfrm>
          <a:prstGeom prst="ellipse">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MX" sz="7200" b="1" dirty="0">
                <a:latin typeface="Arial" panose="020B0604020202020204" pitchFamily="34" charset="0"/>
                <a:cs typeface="Arial" panose="020B0604020202020204" pitchFamily="34" charset="0"/>
              </a:rPr>
              <a:t>2</a:t>
            </a:r>
            <a:endParaRPr lang="es-CL" sz="7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38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EF2AD-5217-90F8-2A79-E03D517E325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9BD858E-77D4-F142-0398-688315C2E667}"/>
              </a:ext>
            </a:extLst>
          </p:cNvPr>
          <p:cNvSpPr>
            <a:spLocks noGrp="1"/>
          </p:cNvSpPr>
          <p:nvPr>
            <p:ph type="title"/>
          </p:nvPr>
        </p:nvSpPr>
        <p:spPr/>
        <p:txBody>
          <a:bodyPr/>
          <a:lstStyle/>
          <a:p>
            <a:r>
              <a:rPr lang="es-ES" dirty="0"/>
              <a:t>SUPUESTOS DE </a:t>
            </a:r>
            <a:r>
              <a:rPr lang="es-ES" dirty="0" err="1"/>
              <a:t>mco</a:t>
            </a:r>
            <a:endParaRPr lang="es-ES" dirty="0"/>
          </a:p>
        </p:txBody>
      </p:sp>
      <p:sp>
        <p:nvSpPr>
          <p:cNvPr id="9" name="Marcador de contenido 5">
            <a:extLst>
              <a:ext uri="{FF2B5EF4-FFF2-40B4-BE49-F238E27FC236}">
                <a16:creationId xmlns:a16="http://schemas.microsoft.com/office/drawing/2014/main" id="{F2BAD26F-E868-DE31-8C9F-6BF7C45B340D}"/>
              </a:ext>
            </a:extLst>
          </p:cNvPr>
          <p:cNvSpPr>
            <a:spLocks noGrp="1"/>
          </p:cNvSpPr>
          <p:nvPr>
            <p:ph idx="1"/>
          </p:nvPr>
        </p:nvSpPr>
        <p:spPr>
          <a:xfrm>
            <a:off x="2462981" y="1787135"/>
            <a:ext cx="9147826" cy="4137415"/>
          </a:xfrm>
        </p:spPr>
        <p:txBody>
          <a:bodyPr>
            <a:normAutofit/>
          </a:bodyPr>
          <a:lstStyle/>
          <a:p>
            <a:pPr marL="0" indent="0" algn="just">
              <a:buNone/>
            </a:pPr>
            <a:r>
              <a:rPr lang="es-MX" b="1" dirty="0"/>
              <a:t>HOMOCEDASTICIDAD</a:t>
            </a:r>
          </a:p>
          <a:p>
            <a:pPr marL="0" indent="0" algn="just">
              <a:buNone/>
            </a:pPr>
            <a:r>
              <a:rPr lang="es-MX" dirty="0"/>
              <a:t>La varianza de los errores es constante a lo largo de las observaciones. </a:t>
            </a:r>
          </a:p>
          <a:p>
            <a:pPr algn="just"/>
            <a:r>
              <a:rPr lang="es-MX" dirty="0"/>
              <a:t>En los modelos de MCO, se asume que la varianza de los errores es constante a lo largo del tiempo.</a:t>
            </a:r>
          </a:p>
          <a:p>
            <a:pPr algn="just"/>
            <a:r>
              <a:rPr lang="es-MX" dirty="0"/>
              <a:t>Si el supuesto de homocedasticidad no se cumple se genera “heterocedasticidad”, es decir, que los errores son variables.</a:t>
            </a:r>
          </a:p>
          <a:p>
            <a:pPr algn="just"/>
            <a:r>
              <a:rPr lang="es-MX" dirty="0"/>
              <a:t>La </a:t>
            </a:r>
            <a:r>
              <a:rPr lang="es-MX" b="1" dirty="0"/>
              <a:t>heterocedasticidad</a:t>
            </a:r>
            <a:r>
              <a:rPr lang="es-MX" dirty="0"/>
              <a:t> es un problema común en los modelos de regresión que ocurre cuando la varianza de los errores (residuos) no es constante a lo largo de todos los niveles de las variables independientes. En otras palabras, los residuos muestran un patrón de dispersión que varía, en lugar de ser uniforme. </a:t>
            </a:r>
            <a:endParaRPr lang="es-CL" dirty="0"/>
          </a:p>
        </p:txBody>
      </p:sp>
      <p:grpSp>
        <p:nvGrpSpPr>
          <p:cNvPr id="3" name="Grupo 2">
            <a:extLst>
              <a:ext uri="{FF2B5EF4-FFF2-40B4-BE49-F238E27FC236}">
                <a16:creationId xmlns:a16="http://schemas.microsoft.com/office/drawing/2014/main" id="{1441883E-F4EB-3F7A-104D-BC1258DBF773}"/>
              </a:ext>
            </a:extLst>
          </p:cNvPr>
          <p:cNvGrpSpPr/>
          <p:nvPr/>
        </p:nvGrpSpPr>
        <p:grpSpPr>
          <a:xfrm>
            <a:off x="10757121" y="808923"/>
            <a:ext cx="853686" cy="853686"/>
            <a:chOff x="10757121" y="808923"/>
            <a:chExt cx="853686" cy="853686"/>
          </a:xfrm>
        </p:grpSpPr>
        <p:sp>
          <p:nvSpPr>
            <p:cNvPr id="4" name="Elipse 3">
              <a:extLst>
                <a:ext uri="{FF2B5EF4-FFF2-40B4-BE49-F238E27FC236}">
                  <a16:creationId xmlns:a16="http://schemas.microsoft.com/office/drawing/2014/main" id="{4F8D8C6B-1FF6-F00E-3AB1-6025CDAB5C30}"/>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Tendencia al alza con relleno sólido">
              <a:extLst>
                <a:ext uri="{FF2B5EF4-FFF2-40B4-BE49-F238E27FC236}">
                  <a16:creationId xmlns:a16="http://schemas.microsoft.com/office/drawing/2014/main" id="{6B51FBA3-E310-82E3-9404-03E0ABDFB4DD}"/>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6" name="Marcador de contenido 5">
            <a:extLst>
              <a:ext uri="{FF2B5EF4-FFF2-40B4-BE49-F238E27FC236}">
                <a16:creationId xmlns:a16="http://schemas.microsoft.com/office/drawing/2014/main" id="{A75B8743-4D48-2635-9192-004ACF046256}"/>
              </a:ext>
            </a:extLst>
          </p:cNvPr>
          <p:cNvSpPr txBox="1">
            <a:spLocks/>
          </p:cNvSpPr>
          <p:nvPr/>
        </p:nvSpPr>
        <p:spPr>
          <a:xfrm>
            <a:off x="2462981" y="3714329"/>
            <a:ext cx="9147826" cy="115643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endParaRPr lang="es-CL" dirty="0"/>
          </a:p>
        </p:txBody>
      </p:sp>
      <p:sp>
        <p:nvSpPr>
          <p:cNvPr id="5" name="Elipse 4">
            <a:extLst>
              <a:ext uri="{FF2B5EF4-FFF2-40B4-BE49-F238E27FC236}">
                <a16:creationId xmlns:a16="http://schemas.microsoft.com/office/drawing/2014/main" id="{7312D969-DD88-9FBC-4908-559F8E928A90}"/>
              </a:ext>
            </a:extLst>
          </p:cNvPr>
          <p:cNvSpPr/>
          <p:nvPr/>
        </p:nvSpPr>
        <p:spPr>
          <a:xfrm>
            <a:off x="581192" y="2180497"/>
            <a:ext cx="1533832" cy="1533832"/>
          </a:xfrm>
          <a:prstGeom prst="ellipse">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MX" sz="7200" b="1" dirty="0">
                <a:latin typeface="Arial" panose="020B0604020202020204" pitchFamily="34" charset="0"/>
                <a:cs typeface="Arial" panose="020B0604020202020204" pitchFamily="34" charset="0"/>
              </a:rPr>
              <a:t>3</a:t>
            </a:r>
            <a:endParaRPr lang="es-CL" sz="7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405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870CC-3DEB-BB42-4007-69FCA0A8FC8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4CB9572-4A1B-6375-4DCB-3B1AC62C2327}"/>
              </a:ext>
            </a:extLst>
          </p:cNvPr>
          <p:cNvSpPr>
            <a:spLocks noGrp="1"/>
          </p:cNvSpPr>
          <p:nvPr>
            <p:ph type="title"/>
          </p:nvPr>
        </p:nvSpPr>
        <p:spPr/>
        <p:txBody>
          <a:bodyPr/>
          <a:lstStyle/>
          <a:p>
            <a:r>
              <a:rPr lang="es-ES" dirty="0"/>
              <a:t>SUPUESTOS DE </a:t>
            </a:r>
            <a:r>
              <a:rPr lang="es-ES" dirty="0" err="1"/>
              <a:t>mco</a:t>
            </a:r>
            <a:endParaRPr lang="es-ES" dirty="0"/>
          </a:p>
        </p:txBody>
      </p:sp>
      <p:grpSp>
        <p:nvGrpSpPr>
          <p:cNvPr id="3" name="Grupo 2">
            <a:extLst>
              <a:ext uri="{FF2B5EF4-FFF2-40B4-BE49-F238E27FC236}">
                <a16:creationId xmlns:a16="http://schemas.microsoft.com/office/drawing/2014/main" id="{BBF9FA8B-62EF-CE1E-0D4B-9952B52901B0}"/>
              </a:ext>
            </a:extLst>
          </p:cNvPr>
          <p:cNvGrpSpPr/>
          <p:nvPr/>
        </p:nvGrpSpPr>
        <p:grpSpPr>
          <a:xfrm>
            <a:off x="10757121" y="808923"/>
            <a:ext cx="853686" cy="853686"/>
            <a:chOff x="10757121" y="808923"/>
            <a:chExt cx="853686" cy="853686"/>
          </a:xfrm>
        </p:grpSpPr>
        <p:sp>
          <p:nvSpPr>
            <p:cNvPr id="4" name="Elipse 3">
              <a:extLst>
                <a:ext uri="{FF2B5EF4-FFF2-40B4-BE49-F238E27FC236}">
                  <a16:creationId xmlns:a16="http://schemas.microsoft.com/office/drawing/2014/main" id="{730D4651-34BC-6B3F-6817-003865662448}"/>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Tendencia al alza con relleno sólido">
              <a:extLst>
                <a:ext uri="{FF2B5EF4-FFF2-40B4-BE49-F238E27FC236}">
                  <a16:creationId xmlns:a16="http://schemas.microsoft.com/office/drawing/2014/main" id="{5FC91204-C182-0564-7478-F45DE70A93B0}"/>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3" name="Marcador de contenido 9">
            <a:extLst>
              <a:ext uri="{FF2B5EF4-FFF2-40B4-BE49-F238E27FC236}">
                <a16:creationId xmlns:a16="http://schemas.microsoft.com/office/drawing/2014/main" id="{D5114218-A759-AF2B-4771-ACAD616CAC79}"/>
              </a:ext>
            </a:extLst>
          </p:cNvPr>
          <p:cNvSpPr txBox="1">
            <a:spLocks/>
          </p:cNvSpPr>
          <p:nvPr/>
        </p:nvSpPr>
        <p:spPr>
          <a:xfrm>
            <a:off x="2286376" y="2228003"/>
            <a:ext cx="4558044" cy="4272385"/>
          </a:xfrm>
          <a:prstGeom prst="rect">
            <a:avLst/>
          </a:prstGeom>
          <a:solidFill>
            <a:schemeClr val="tx2">
              <a:lumMod val="10000"/>
              <a:lumOff val="90000"/>
              <a:alpha val="50000"/>
            </a:scheme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IMPORTANCIA:</a:t>
            </a:r>
          </a:p>
          <a:p>
            <a:pPr marL="0" indent="0" algn="just">
              <a:buNone/>
            </a:pPr>
            <a:endParaRPr lang="es-ES" b="1" dirty="0">
              <a:solidFill>
                <a:schemeClr val="tx1"/>
              </a:solidFill>
            </a:endParaRPr>
          </a:p>
          <a:p>
            <a:pPr algn="just"/>
            <a:r>
              <a:rPr lang="es-MX" dirty="0">
                <a:solidFill>
                  <a:schemeClr val="tx1"/>
                </a:solidFill>
              </a:rPr>
              <a:t>Si los errores tienen varianza constante, las pruebas de hipótesis (como los 𝑡t-</a:t>
            </a:r>
            <a:r>
              <a:rPr lang="es-MX" dirty="0" err="1">
                <a:solidFill>
                  <a:schemeClr val="tx1"/>
                </a:solidFill>
              </a:rPr>
              <a:t>tests</a:t>
            </a:r>
            <a:r>
              <a:rPr lang="es-MX" dirty="0">
                <a:solidFill>
                  <a:schemeClr val="tx1"/>
                </a:solidFill>
              </a:rPr>
              <a:t> para los coeficientes) y los intervalos de confianza son válidos.</a:t>
            </a:r>
          </a:p>
          <a:p>
            <a:pPr algn="just"/>
            <a:r>
              <a:rPr lang="es-MX" dirty="0">
                <a:solidFill>
                  <a:schemeClr val="tx1"/>
                </a:solidFill>
              </a:rPr>
              <a:t>Los estimadores de mínimos cuadrados ordinarios (OLS) son los más eficientes (tienen la menor varianza posible) bajo homocedasticidad.</a:t>
            </a:r>
            <a:endParaRPr lang="es-ES" dirty="0">
              <a:solidFill>
                <a:schemeClr val="tx1"/>
              </a:solidFill>
            </a:endParaRPr>
          </a:p>
        </p:txBody>
      </p:sp>
      <p:sp>
        <p:nvSpPr>
          <p:cNvPr id="16" name="Marcador de contenido 9">
            <a:extLst>
              <a:ext uri="{FF2B5EF4-FFF2-40B4-BE49-F238E27FC236}">
                <a16:creationId xmlns:a16="http://schemas.microsoft.com/office/drawing/2014/main" id="{7A386790-5524-832F-BEE3-BD56B86D6F76}"/>
              </a:ext>
            </a:extLst>
          </p:cNvPr>
          <p:cNvSpPr txBox="1">
            <a:spLocks/>
          </p:cNvSpPr>
          <p:nvPr/>
        </p:nvSpPr>
        <p:spPr>
          <a:xfrm>
            <a:off x="7015772" y="2228003"/>
            <a:ext cx="4706957" cy="4272385"/>
          </a:xfrm>
          <a:prstGeom prst="rect">
            <a:avLst/>
          </a:prstGeom>
          <a:solidFill>
            <a:srgbClr val="DAC2EC">
              <a:alpha val="50000"/>
            </a:srgb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DETECCIÓN:</a:t>
            </a:r>
          </a:p>
          <a:p>
            <a:pPr marL="0" indent="0" algn="just">
              <a:buNone/>
            </a:pPr>
            <a:endParaRPr lang="es-ES" b="1" dirty="0">
              <a:solidFill>
                <a:schemeClr val="tx1"/>
              </a:solidFill>
            </a:endParaRPr>
          </a:p>
          <a:p>
            <a:pPr marL="0" indent="0" algn="just">
              <a:buNone/>
            </a:pPr>
            <a:endParaRPr lang="es-ES" b="1" dirty="0">
              <a:solidFill>
                <a:schemeClr val="tx1"/>
              </a:solidFill>
            </a:endParaRPr>
          </a:p>
          <a:p>
            <a:pPr algn="just"/>
            <a:r>
              <a:rPr lang="es-MX" dirty="0">
                <a:solidFill>
                  <a:schemeClr val="tx1"/>
                </a:solidFill>
              </a:rPr>
              <a:t>Gráfico de Residuos vs. Valores Ajustados</a:t>
            </a:r>
          </a:p>
          <a:p>
            <a:pPr algn="just"/>
            <a:r>
              <a:rPr lang="es-MX" dirty="0">
                <a:solidFill>
                  <a:schemeClr val="tx1"/>
                </a:solidFill>
              </a:rPr>
              <a:t>Prueba de </a:t>
            </a:r>
            <a:r>
              <a:rPr lang="es-MX" dirty="0" err="1">
                <a:solidFill>
                  <a:schemeClr val="tx1"/>
                </a:solidFill>
              </a:rPr>
              <a:t>Breusch</a:t>
            </a:r>
            <a:r>
              <a:rPr lang="es-MX" dirty="0">
                <a:solidFill>
                  <a:schemeClr val="tx1"/>
                </a:solidFill>
              </a:rPr>
              <a:t>-Pagan</a:t>
            </a:r>
          </a:p>
          <a:p>
            <a:pPr algn="just"/>
            <a:r>
              <a:rPr lang="es-MX" dirty="0">
                <a:solidFill>
                  <a:schemeClr val="tx1"/>
                </a:solidFill>
              </a:rPr>
              <a:t>Prueba de White</a:t>
            </a:r>
          </a:p>
        </p:txBody>
      </p:sp>
      <p:sp>
        <p:nvSpPr>
          <p:cNvPr id="6" name="Elipse 5">
            <a:extLst>
              <a:ext uri="{FF2B5EF4-FFF2-40B4-BE49-F238E27FC236}">
                <a16:creationId xmlns:a16="http://schemas.microsoft.com/office/drawing/2014/main" id="{C8732CDE-CB90-F485-414D-DD7A4C374C2A}"/>
              </a:ext>
            </a:extLst>
          </p:cNvPr>
          <p:cNvSpPr/>
          <p:nvPr/>
        </p:nvSpPr>
        <p:spPr>
          <a:xfrm>
            <a:off x="581192" y="2180497"/>
            <a:ext cx="1533832" cy="1533832"/>
          </a:xfrm>
          <a:prstGeom prst="ellipse">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MX" sz="7200" b="1" dirty="0">
                <a:latin typeface="Arial" panose="020B0604020202020204" pitchFamily="34" charset="0"/>
                <a:cs typeface="Arial" panose="020B0604020202020204" pitchFamily="34" charset="0"/>
              </a:rPr>
              <a:t>3</a:t>
            </a:r>
            <a:endParaRPr lang="es-CL" sz="7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2729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53288-3521-DF8A-3F6A-81CECC1526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7B3FBA1-B6C4-0996-122A-66997944A8F8}"/>
              </a:ext>
            </a:extLst>
          </p:cNvPr>
          <p:cNvSpPr>
            <a:spLocks noGrp="1"/>
          </p:cNvSpPr>
          <p:nvPr>
            <p:ph type="title"/>
          </p:nvPr>
        </p:nvSpPr>
        <p:spPr/>
        <p:txBody>
          <a:bodyPr/>
          <a:lstStyle/>
          <a:p>
            <a:r>
              <a:rPr lang="es-ES" dirty="0"/>
              <a:t>SUPUESTOS DE </a:t>
            </a:r>
            <a:r>
              <a:rPr lang="es-ES" dirty="0" err="1"/>
              <a:t>mco</a:t>
            </a:r>
            <a:endParaRPr lang="es-ES" dirty="0"/>
          </a:p>
        </p:txBody>
      </p:sp>
      <p:grpSp>
        <p:nvGrpSpPr>
          <p:cNvPr id="3" name="Grupo 2">
            <a:extLst>
              <a:ext uri="{FF2B5EF4-FFF2-40B4-BE49-F238E27FC236}">
                <a16:creationId xmlns:a16="http://schemas.microsoft.com/office/drawing/2014/main" id="{643FF213-869A-FF0C-3813-83AFFD2FB48C}"/>
              </a:ext>
            </a:extLst>
          </p:cNvPr>
          <p:cNvGrpSpPr/>
          <p:nvPr/>
        </p:nvGrpSpPr>
        <p:grpSpPr>
          <a:xfrm>
            <a:off x="10757121" y="808923"/>
            <a:ext cx="853686" cy="853686"/>
            <a:chOff x="10757121" y="808923"/>
            <a:chExt cx="853686" cy="853686"/>
          </a:xfrm>
        </p:grpSpPr>
        <p:sp>
          <p:nvSpPr>
            <p:cNvPr id="4" name="Elipse 3">
              <a:extLst>
                <a:ext uri="{FF2B5EF4-FFF2-40B4-BE49-F238E27FC236}">
                  <a16:creationId xmlns:a16="http://schemas.microsoft.com/office/drawing/2014/main" id="{D79B25CE-BBBC-BB2A-F97C-456F99E7502C}"/>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Tendencia al alza con relleno sólido">
              <a:extLst>
                <a:ext uri="{FF2B5EF4-FFF2-40B4-BE49-F238E27FC236}">
                  <a16:creationId xmlns:a16="http://schemas.microsoft.com/office/drawing/2014/main" id="{C5248645-65FA-4B7D-70CB-A5E49BB99A0E}"/>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3" name="Marcador de contenido 9">
            <a:extLst>
              <a:ext uri="{FF2B5EF4-FFF2-40B4-BE49-F238E27FC236}">
                <a16:creationId xmlns:a16="http://schemas.microsoft.com/office/drawing/2014/main" id="{989F8001-CB54-71F9-DB1B-DDFE119922AF}"/>
              </a:ext>
            </a:extLst>
          </p:cNvPr>
          <p:cNvSpPr txBox="1">
            <a:spLocks/>
          </p:cNvSpPr>
          <p:nvPr/>
        </p:nvSpPr>
        <p:spPr>
          <a:xfrm>
            <a:off x="2286376" y="2228003"/>
            <a:ext cx="4558044" cy="4272385"/>
          </a:xfrm>
          <a:prstGeom prst="rect">
            <a:avLst/>
          </a:prstGeom>
          <a:solidFill>
            <a:schemeClr val="accent2">
              <a:lumMod val="20000"/>
              <a:lumOff val="80000"/>
              <a:alpha val="50000"/>
            </a:scheme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SI NO SE CUMPLE:</a:t>
            </a:r>
          </a:p>
          <a:p>
            <a:pPr marL="0" indent="0" algn="just">
              <a:buNone/>
            </a:pPr>
            <a:endParaRPr lang="es-ES" b="1" dirty="0">
              <a:solidFill>
                <a:schemeClr val="tx1"/>
              </a:solidFill>
            </a:endParaRPr>
          </a:p>
          <a:p>
            <a:pPr algn="just"/>
            <a:r>
              <a:rPr lang="es-MX" dirty="0">
                <a:solidFill>
                  <a:schemeClr val="tx1"/>
                </a:solidFill>
              </a:rPr>
              <a:t>Errores estándar mal calculados.</a:t>
            </a:r>
          </a:p>
          <a:p>
            <a:pPr algn="just"/>
            <a:r>
              <a:rPr lang="es-MX" dirty="0">
                <a:solidFill>
                  <a:schemeClr val="tx1"/>
                </a:solidFill>
              </a:rPr>
              <a:t>Menor eficiencia de los estimadores.</a:t>
            </a:r>
          </a:p>
          <a:p>
            <a:pPr algn="just"/>
            <a:r>
              <a:rPr lang="es-MX" dirty="0">
                <a:solidFill>
                  <a:schemeClr val="tx1"/>
                </a:solidFill>
              </a:rPr>
              <a:t>Predicciones menos confiables.</a:t>
            </a:r>
          </a:p>
          <a:p>
            <a:pPr algn="just"/>
            <a:endParaRPr lang="es-MX" dirty="0">
              <a:solidFill>
                <a:schemeClr val="tx1"/>
              </a:solidFill>
            </a:endParaRPr>
          </a:p>
          <a:p>
            <a:pPr algn="just"/>
            <a:endParaRPr lang="es-ES" dirty="0">
              <a:solidFill>
                <a:schemeClr val="tx1"/>
              </a:solidFill>
            </a:endParaRPr>
          </a:p>
        </p:txBody>
      </p:sp>
      <p:sp>
        <p:nvSpPr>
          <p:cNvPr id="16" name="Marcador de contenido 9">
            <a:extLst>
              <a:ext uri="{FF2B5EF4-FFF2-40B4-BE49-F238E27FC236}">
                <a16:creationId xmlns:a16="http://schemas.microsoft.com/office/drawing/2014/main" id="{987180FF-067E-3D50-B039-6B955E339C9A}"/>
              </a:ext>
            </a:extLst>
          </p:cNvPr>
          <p:cNvSpPr txBox="1">
            <a:spLocks/>
          </p:cNvSpPr>
          <p:nvPr/>
        </p:nvSpPr>
        <p:spPr>
          <a:xfrm>
            <a:off x="7015772" y="2228003"/>
            <a:ext cx="4706957" cy="4272385"/>
          </a:xfrm>
          <a:prstGeom prst="rect">
            <a:avLst/>
          </a:prstGeom>
          <a:solidFill>
            <a:schemeClr val="accent3">
              <a:lumMod val="20000"/>
              <a:lumOff val="80000"/>
              <a:alpha val="50000"/>
            </a:scheme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SOLUCIONES:</a:t>
            </a:r>
          </a:p>
          <a:p>
            <a:pPr algn="just"/>
            <a:r>
              <a:rPr lang="es-MX" dirty="0">
                <a:solidFill>
                  <a:schemeClr val="tx1"/>
                </a:solidFill>
              </a:rPr>
              <a:t>Transformar la Variable Dependiente: Aplicar transformaciones como logaritmos, raíz cuadrada o Box-Cox.</a:t>
            </a:r>
          </a:p>
          <a:p>
            <a:pPr algn="just"/>
            <a:r>
              <a:rPr lang="es-MX" dirty="0">
                <a:solidFill>
                  <a:schemeClr val="tx1"/>
                </a:solidFill>
              </a:rPr>
              <a:t>Modelo de Regresión Ponderada (WLS): Asigna pesos inversamente proporcionales a la varianza estimada de los errores.</a:t>
            </a:r>
          </a:p>
          <a:p>
            <a:pPr algn="just"/>
            <a:r>
              <a:rPr lang="es-MX" dirty="0">
                <a:solidFill>
                  <a:schemeClr val="tx1"/>
                </a:solidFill>
              </a:rPr>
              <a:t>Uso de Errores Estándar Robustos: Modifica las inferencias para que sean válidas incluso en presencia de heterocedasticidad.</a:t>
            </a:r>
          </a:p>
          <a:p>
            <a:pPr algn="just"/>
            <a:r>
              <a:rPr lang="es-MX" dirty="0">
                <a:solidFill>
                  <a:schemeClr val="tx1"/>
                </a:solidFill>
              </a:rPr>
              <a:t>Incluir Variables Relevantes: Agregar factores que podrían explicar la variabilidad desigual de los errores.</a:t>
            </a:r>
          </a:p>
        </p:txBody>
      </p:sp>
      <p:sp>
        <p:nvSpPr>
          <p:cNvPr id="6" name="Elipse 5">
            <a:extLst>
              <a:ext uri="{FF2B5EF4-FFF2-40B4-BE49-F238E27FC236}">
                <a16:creationId xmlns:a16="http://schemas.microsoft.com/office/drawing/2014/main" id="{4B7794A5-973D-9F77-31B6-5B722576B7FE}"/>
              </a:ext>
            </a:extLst>
          </p:cNvPr>
          <p:cNvSpPr/>
          <p:nvPr/>
        </p:nvSpPr>
        <p:spPr>
          <a:xfrm>
            <a:off x="581192" y="2180497"/>
            <a:ext cx="1533832" cy="1533832"/>
          </a:xfrm>
          <a:prstGeom prst="ellipse">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MX" sz="7200" b="1" dirty="0">
                <a:latin typeface="Arial" panose="020B0604020202020204" pitchFamily="34" charset="0"/>
                <a:cs typeface="Arial" panose="020B0604020202020204" pitchFamily="34" charset="0"/>
              </a:rPr>
              <a:t>3</a:t>
            </a:r>
            <a:endParaRPr lang="es-CL" sz="7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205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69ED8-71C3-38B9-1576-58596CA50EB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16C5A7F-5B47-99D8-D0A9-8B8423E1CAAD}"/>
              </a:ext>
            </a:extLst>
          </p:cNvPr>
          <p:cNvSpPr>
            <a:spLocks noGrp="1"/>
          </p:cNvSpPr>
          <p:nvPr>
            <p:ph type="title"/>
          </p:nvPr>
        </p:nvSpPr>
        <p:spPr/>
        <p:txBody>
          <a:bodyPr/>
          <a:lstStyle/>
          <a:p>
            <a:r>
              <a:rPr lang="es-ES" dirty="0"/>
              <a:t>SUPUESTOS DE </a:t>
            </a:r>
            <a:r>
              <a:rPr lang="es-ES" dirty="0" err="1"/>
              <a:t>mco</a:t>
            </a:r>
            <a:endParaRPr lang="es-ES" dirty="0"/>
          </a:p>
        </p:txBody>
      </p:sp>
      <mc:AlternateContent xmlns:mc="http://schemas.openxmlformats.org/markup-compatibility/2006" xmlns:a14="http://schemas.microsoft.com/office/drawing/2010/main">
        <mc:Choice Requires="a14">
          <p:sp>
            <p:nvSpPr>
              <p:cNvPr id="9" name="Marcador de contenido 5">
                <a:extLst>
                  <a:ext uri="{FF2B5EF4-FFF2-40B4-BE49-F238E27FC236}">
                    <a16:creationId xmlns:a16="http://schemas.microsoft.com/office/drawing/2014/main" id="{CE5491F1-19AD-F500-2FE9-DD56B853D435}"/>
                  </a:ext>
                </a:extLst>
              </p:cNvPr>
              <p:cNvSpPr>
                <a:spLocks noGrp="1"/>
              </p:cNvSpPr>
              <p:nvPr>
                <p:ph idx="1"/>
              </p:nvPr>
            </p:nvSpPr>
            <p:spPr>
              <a:xfrm>
                <a:off x="2462981" y="1787136"/>
                <a:ext cx="9147826" cy="3011202"/>
              </a:xfrm>
            </p:spPr>
            <p:txBody>
              <a:bodyPr>
                <a:normAutofit/>
              </a:bodyPr>
              <a:lstStyle/>
              <a:p>
                <a:pPr marL="0" indent="0" algn="just">
                  <a:buNone/>
                </a:pPr>
                <a:r>
                  <a:rPr lang="es-MX" b="1" dirty="0"/>
                  <a:t>NORMALIDAD</a:t>
                </a:r>
              </a:p>
              <a:p>
                <a:pPr marL="0" indent="0" algn="just">
                  <a:buNone/>
                </a:pPr>
                <a:r>
                  <a:rPr lang="es-MX" dirty="0"/>
                  <a:t>Los errores de predicción siguen una distribución normal, donde 𝜖∼𝑁(0, </a:t>
                </a:r>
                <a14:m>
                  <m:oMath xmlns:m="http://schemas.openxmlformats.org/officeDocument/2006/math">
                    <m:sSup>
                      <m:sSupPr>
                        <m:ctrlPr>
                          <a:rPr lang="es-MX" i="1" smtClean="0">
                            <a:latin typeface="Cambria Math" panose="02040503050406030204" pitchFamily="18" charset="0"/>
                          </a:rPr>
                        </m:ctrlPr>
                      </m:sSupPr>
                      <m:e>
                        <m:r>
                          <m:rPr>
                            <m:nor/>
                          </m:rPr>
                          <a:rPr lang="es-MX" dirty="0"/>
                          <m:t>𝜎</m:t>
                        </m:r>
                      </m:e>
                      <m:sup>
                        <m:r>
                          <a:rPr lang="es-MX" b="0" i="1" smtClean="0">
                            <a:latin typeface="Cambria Math" panose="02040503050406030204" pitchFamily="18" charset="0"/>
                          </a:rPr>
                          <m:t>2</m:t>
                        </m:r>
                      </m:sup>
                    </m:sSup>
                  </m:oMath>
                </a14:m>
                <a:r>
                  <a:rPr lang="es-MX" dirty="0"/>
                  <a:t>). </a:t>
                </a:r>
              </a:p>
              <a:p>
                <a:pPr marL="0" indent="0" algn="just">
                  <a:buNone/>
                </a:pPr>
                <a:r>
                  <a:rPr lang="es-MX" dirty="0"/>
                  <a:t>Los residuos se distribuyen de acuerdo con una curva en forma de campana (distribución normal), donde la media es cero, y la desviación estándar refleja la dispersión de los errores.</a:t>
                </a:r>
              </a:p>
              <a:p>
                <a:pPr marL="0" indent="0" algn="just">
                  <a:buNone/>
                </a:pPr>
                <a:r>
                  <a:rPr lang="es-MX" dirty="0"/>
                  <a:t>Algunos modelos requieren este supuesto, aunque no siempre es un requisito estricto.</a:t>
                </a:r>
              </a:p>
              <a:p>
                <a:pPr marL="0" indent="0" algn="just">
                  <a:buNone/>
                </a:pPr>
                <a:endParaRPr lang="es-CL" dirty="0"/>
              </a:p>
            </p:txBody>
          </p:sp>
        </mc:Choice>
        <mc:Fallback xmlns="">
          <p:sp>
            <p:nvSpPr>
              <p:cNvPr id="9" name="Marcador de contenido 5">
                <a:extLst>
                  <a:ext uri="{FF2B5EF4-FFF2-40B4-BE49-F238E27FC236}">
                    <a16:creationId xmlns:a16="http://schemas.microsoft.com/office/drawing/2014/main" id="{CE5491F1-19AD-F500-2FE9-DD56B853D435}"/>
                  </a:ext>
                </a:extLst>
              </p:cNvPr>
              <p:cNvSpPr>
                <a:spLocks noGrp="1" noRot="1" noChangeAspect="1" noMove="1" noResize="1" noEditPoints="1" noAdjustHandles="1" noChangeArrowheads="1" noChangeShapeType="1" noTextEdit="1"/>
              </p:cNvSpPr>
              <p:nvPr>
                <p:ph idx="1"/>
              </p:nvPr>
            </p:nvSpPr>
            <p:spPr>
              <a:xfrm>
                <a:off x="2462981" y="1787136"/>
                <a:ext cx="9147826" cy="3011202"/>
              </a:xfrm>
              <a:blipFill>
                <a:blip r:embed="rId2"/>
                <a:stretch>
                  <a:fillRect l="-533" r="-600"/>
                </a:stretch>
              </a:blipFill>
            </p:spPr>
            <p:txBody>
              <a:bodyPr/>
              <a:lstStyle/>
              <a:p>
                <a:r>
                  <a:rPr lang="es-CL">
                    <a:noFill/>
                  </a:rPr>
                  <a:t> </a:t>
                </a:r>
              </a:p>
            </p:txBody>
          </p:sp>
        </mc:Fallback>
      </mc:AlternateContent>
      <p:grpSp>
        <p:nvGrpSpPr>
          <p:cNvPr id="3" name="Grupo 2">
            <a:extLst>
              <a:ext uri="{FF2B5EF4-FFF2-40B4-BE49-F238E27FC236}">
                <a16:creationId xmlns:a16="http://schemas.microsoft.com/office/drawing/2014/main" id="{6B4D90B4-BC7E-79F5-878C-CBD7EEA7CD3A}"/>
              </a:ext>
            </a:extLst>
          </p:cNvPr>
          <p:cNvGrpSpPr/>
          <p:nvPr/>
        </p:nvGrpSpPr>
        <p:grpSpPr>
          <a:xfrm>
            <a:off x="10757121" y="808923"/>
            <a:ext cx="853686" cy="853686"/>
            <a:chOff x="10757121" y="808923"/>
            <a:chExt cx="853686" cy="853686"/>
          </a:xfrm>
        </p:grpSpPr>
        <p:sp>
          <p:nvSpPr>
            <p:cNvPr id="4" name="Elipse 3">
              <a:extLst>
                <a:ext uri="{FF2B5EF4-FFF2-40B4-BE49-F238E27FC236}">
                  <a16:creationId xmlns:a16="http://schemas.microsoft.com/office/drawing/2014/main" id="{CE2F0694-7BAB-98C7-6C1F-F4058ACACAA2}"/>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Tendencia al alza con relleno sólido">
              <a:extLst>
                <a:ext uri="{FF2B5EF4-FFF2-40B4-BE49-F238E27FC236}">
                  <a16:creationId xmlns:a16="http://schemas.microsoft.com/office/drawing/2014/main" id="{44CFBAE7-8AA0-B1C9-4EA1-DFF2CBF69256}"/>
                </a:ext>
              </a:extLst>
            </p:cNvPr>
            <p:cNvSpPr/>
            <p:nvPr/>
          </p:nvSpPr>
          <p:spPr>
            <a:xfrm>
              <a:off x="10893312" y="933450"/>
              <a:ext cx="581025" cy="581025"/>
            </a:xfrm>
            <a:prstGeom prst="rect">
              <a:avLst/>
            </a:prstGeom>
            <a:blipFill>
              <a:blip r:embed="rId3">
                <a:extLs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6" name="Marcador de contenido 5">
            <a:extLst>
              <a:ext uri="{FF2B5EF4-FFF2-40B4-BE49-F238E27FC236}">
                <a16:creationId xmlns:a16="http://schemas.microsoft.com/office/drawing/2014/main" id="{0C7F03B8-BE8E-972C-97C1-35A85A958ED6}"/>
              </a:ext>
            </a:extLst>
          </p:cNvPr>
          <p:cNvSpPr txBox="1">
            <a:spLocks/>
          </p:cNvSpPr>
          <p:nvPr/>
        </p:nvSpPr>
        <p:spPr>
          <a:xfrm>
            <a:off x="2462981" y="3714329"/>
            <a:ext cx="9147826" cy="115643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endParaRPr lang="es-CL" dirty="0"/>
          </a:p>
        </p:txBody>
      </p:sp>
      <p:sp>
        <p:nvSpPr>
          <p:cNvPr id="7" name="Elipse 6">
            <a:extLst>
              <a:ext uri="{FF2B5EF4-FFF2-40B4-BE49-F238E27FC236}">
                <a16:creationId xmlns:a16="http://schemas.microsoft.com/office/drawing/2014/main" id="{78AA2EE1-3AB6-F4BD-8850-1B6E5494AFE1}"/>
              </a:ext>
            </a:extLst>
          </p:cNvPr>
          <p:cNvSpPr/>
          <p:nvPr/>
        </p:nvSpPr>
        <p:spPr>
          <a:xfrm>
            <a:off x="581192" y="2180497"/>
            <a:ext cx="1533832" cy="1533832"/>
          </a:xfrm>
          <a:prstGeom prst="ellipse">
            <a:avLst/>
          </a:prstGeom>
          <a:solidFill>
            <a:srgbClr val="009999"/>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MX" sz="7200" b="1" dirty="0">
                <a:latin typeface="Arial" panose="020B0604020202020204" pitchFamily="34" charset="0"/>
                <a:cs typeface="Arial" panose="020B0604020202020204" pitchFamily="34" charset="0"/>
              </a:rPr>
              <a:t>4</a:t>
            </a:r>
            <a:endParaRPr lang="es-CL" sz="7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339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4C55DA-D438-3C9F-E865-A42B44734639}"/>
              </a:ext>
            </a:extLst>
          </p:cNvPr>
          <p:cNvSpPr>
            <a:spLocks noGrp="1"/>
          </p:cNvSpPr>
          <p:nvPr>
            <p:ph type="title"/>
          </p:nvPr>
        </p:nvSpPr>
        <p:spPr>
          <a:xfrm>
            <a:off x="552618" y="5324475"/>
            <a:ext cx="11029615" cy="817142"/>
          </a:xfrm>
        </p:spPr>
        <p:txBody>
          <a:bodyPr>
            <a:normAutofit/>
          </a:bodyPr>
          <a:lstStyle/>
          <a:p>
            <a:r>
              <a:rPr lang="es-ES" dirty="0">
                <a:solidFill>
                  <a:schemeClr val="bg1"/>
                </a:solidFill>
              </a:rPr>
              <a:t>RUTA DE APRENDIZAJE</a:t>
            </a:r>
          </a:p>
        </p:txBody>
      </p:sp>
      <p:sp>
        <p:nvSpPr>
          <p:cNvPr id="8" name="Elipse 7">
            <a:extLst>
              <a:ext uri="{FF2B5EF4-FFF2-40B4-BE49-F238E27FC236}">
                <a16:creationId xmlns:a16="http://schemas.microsoft.com/office/drawing/2014/main" id="{0F0FE4C4-8272-7D50-A036-3955A63F89CA}"/>
              </a:ext>
            </a:extLst>
          </p:cNvPr>
          <p:cNvSpPr/>
          <p:nvPr/>
        </p:nvSpPr>
        <p:spPr>
          <a:xfrm>
            <a:off x="1925653" y="1076251"/>
            <a:ext cx="899923" cy="899923"/>
          </a:xfrm>
          <a:prstGeom prst="ellipse">
            <a:avLst/>
          </a:prstGeom>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s-ES" sz="3200" b="1" dirty="0">
                <a:latin typeface="Calibri" panose="020F0502020204030204" pitchFamily="34" charset="0"/>
                <a:cs typeface="Calibri" panose="020F0502020204030204" pitchFamily="34" charset="0"/>
              </a:rPr>
              <a:t>I</a:t>
            </a:r>
          </a:p>
        </p:txBody>
      </p:sp>
      <p:sp>
        <p:nvSpPr>
          <p:cNvPr id="9" name="Elipse 8">
            <a:extLst>
              <a:ext uri="{FF2B5EF4-FFF2-40B4-BE49-F238E27FC236}">
                <a16:creationId xmlns:a16="http://schemas.microsoft.com/office/drawing/2014/main" id="{9BF1A304-9DB9-95C6-FA5B-347D24D851B5}"/>
              </a:ext>
            </a:extLst>
          </p:cNvPr>
          <p:cNvSpPr/>
          <p:nvPr/>
        </p:nvSpPr>
        <p:spPr>
          <a:xfrm>
            <a:off x="4227168" y="1076250"/>
            <a:ext cx="899923" cy="899923"/>
          </a:xfrm>
          <a:prstGeom prst="ellipse">
            <a:avLst/>
          </a:prstGeom>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s-ES" sz="3200" b="1" dirty="0">
                <a:latin typeface="Calibri" panose="020F0502020204030204" pitchFamily="34" charset="0"/>
                <a:cs typeface="Calibri" panose="020F0502020204030204" pitchFamily="34" charset="0"/>
              </a:rPr>
              <a:t>II</a:t>
            </a:r>
          </a:p>
        </p:txBody>
      </p:sp>
      <p:sp>
        <p:nvSpPr>
          <p:cNvPr id="10" name="Elipse 9">
            <a:extLst>
              <a:ext uri="{FF2B5EF4-FFF2-40B4-BE49-F238E27FC236}">
                <a16:creationId xmlns:a16="http://schemas.microsoft.com/office/drawing/2014/main" id="{3CCDA0FA-A062-344B-BEA0-D99543AF0192}"/>
              </a:ext>
            </a:extLst>
          </p:cNvPr>
          <p:cNvSpPr/>
          <p:nvPr/>
        </p:nvSpPr>
        <p:spPr>
          <a:xfrm>
            <a:off x="6560438" y="1076248"/>
            <a:ext cx="899923" cy="899923"/>
          </a:xfrm>
          <a:prstGeom prst="ellipse">
            <a:avLst/>
          </a:prstGeom>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s-ES" sz="3200" b="1" dirty="0">
                <a:latin typeface="Calibri" panose="020F0502020204030204" pitchFamily="34" charset="0"/>
                <a:cs typeface="Calibri" panose="020F0502020204030204" pitchFamily="34" charset="0"/>
              </a:rPr>
              <a:t>III</a:t>
            </a:r>
          </a:p>
        </p:txBody>
      </p:sp>
      <p:sp>
        <p:nvSpPr>
          <p:cNvPr id="11" name="Elipse 10">
            <a:extLst>
              <a:ext uri="{FF2B5EF4-FFF2-40B4-BE49-F238E27FC236}">
                <a16:creationId xmlns:a16="http://schemas.microsoft.com/office/drawing/2014/main" id="{DE2A34B9-C5A1-9777-CEB4-7A3BB9EBEF2A}"/>
              </a:ext>
            </a:extLst>
          </p:cNvPr>
          <p:cNvSpPr/>
          <p:nvPr/>
        </p:nvSpPr>
        <p:spPr>
          <a:xfrm>
            <a:off x="8830198" y="1076249"/>
            <a:ext cx="899923" cy="899923"/>
          </a:xfrm>
          <a:prstGeom prst="ellipse">
            <a:avLst/>
          </a:prstGeom>
          <a:solidFill>
            <a:srgbClr val="FFC000"/>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s-ES" sz="3200" b="1" dirty="0">
                <a:latin typeface="Calibri" panose="020F0502020204030204" pitchFamily="34" charset="0"/>
                <a:cs typeface="Calibri" panose="020F0502020204030204" pitchFamily="34" charset="0"/>
              </a:rPr>
              <a:t>IV</a:t>
            </a:r>
          </a:p>
        </p:txBody>
      </p:sp>
      <p:sp>
        <p:nvSpPr>
          <p:cNvPr id="13" name="Rectángulo 12">
            <a:extLst>
              <a:ext uri="{FF2B5EF4-FFF2-40B4-BE49-F238E27FC236}">
                <a16:creationId xmlns:a16="http://schemas.microsoft.com/office/drawing/2014/main" id="{CAB0DBA6-EFA4-B0D5-6A0D-4AF1895A63A5}"/>
              </a:ext>
            </a:extLst>
          </p:cNvPr>
          <p:cNvSpPr/>
          <p:nvPr/>
        </p:nvSpPr>
        <p:spPr>
          <a:xfrm>
            <a:off x="3706387" y="2171246"/>
            <a:ext cx="1941486" cy="25450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Modelos Estocásticos</a:t>
            </a:r>
          </a:p>
        </p:txBody>
      </p:sp>
      <p:sp>
        <p:nvSpPr>
          <p:cNvPr id="16" name="Rectángulo 15">
            <a:extLst>
              <a:ext uri="{FF2B5EF4-FFF2-40B4-BE49-F238E27FC236}">
                <a16:creationId xmlns:a16="http://schemas.microsoft.com/office/drawing/2014/main" id="{2C2F5CF0-49D7-C7CA-EE05-C59787F4CFD5}"/>
              </a:ext>
            </a:extLst>
          </p:cNvPr>
          <p:cNvSpPr/>
          <p:nvPr/>
        </p:nvSpPr>
        <p:spPr>
          <a:xfrm>
            <a:off x="1404872" y="2160215"/>
            <a:ext cx="1941486" cy="25450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Análisis de Series de Tiempo</a:t>
            </a:r>
          </a:p>
        </p:txBody>
      </p:sp>
      <p:sp>
        <p:nvSpPr>
          <p:cNvPr id="17" name="Rectángulo 16">
            <a:extLst>
              <a:ext uri="{FF2B5EF4-FFF2-40B4-BE49-F238E27FC236}">
                <a16:creationId xmlns:a16="http://schemas.microsoft.com/office/drawing/2014/main" id="{E590014A-A1E3-5576-48D9-C5A7A797E07B}"/>
              </a:ext>
            </a:extLst>
          </p:cNvPr>
          <p:cNvSpPr/>
          <p:nvPr/>
        </p:nvSpPr>
        <p:spPr>
          <a:xfrm>
            <a:off x="6007902" y="2171246"/>
            <a:ext cx="1941486" cy="25450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Estacionalidad</a:t>
            </a:r>
          </a:p>
        </p:txBody>
      </p:sp>
      <p:sp>
        <p:nvSpPr>
          <p:cNvPr id="18" name="Rectángulo 17">
            <a:extLst>
              <a:ext uri="{FF2B5EF4-FFF2-40B4-BE49-F238E27FC236}">
                <a16:creationId xmlns:a16="http://schemas.microsoft.com/office/drawing/2014/main" id="{3D232EED-79F1-A3D3-2A92-8383EBA95EE3}"/>
              </a:ext>
            </a:extLst>
          </p:cNvPr>
          <p:cNvSpPr/>
          <p:nvPr/>
        </p:nvSpPr>
        <p:spPr>
          <a:xfrm>
            <a:off x="8309417" y="2171246"/>
            <a:ext cx="1941486" cy="25450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Redes Neuronales</a:t>
            </a:r>
          </a:p>
        </p:txBody>
      </p:sp>
      <p:cxnSp>
        <p:nvCxnSpPr>
          <p:cNvPr id="6" name="Conector recto de flecha 5">
            <a:extLst>
              <a:ext uri="{FF2B5EF4-FFF2-40B4-BE49-F238E27FC236}">
                <a16:creationId xmlns:a16="http://schemas.microsoft.com/office/drawing/2014/main" id="{123E3AA2-338E-6681-A501-BEAD48C450F4}"/>
              </a:ext>
            </a:extLst>
          </p:cNvPr>
          <p:cNvCxnSpPr>
            <a:stCxn id="8" idx="6"/>
            <a:endCxn id="9" idx="2"/>
          </p:cNvCxnSpPr>
          <p:nvPr/>
        </p:nvCxnSpPr>
        <p:spPr>
          <a:xfrm flipV="1">
            <a:off x="2825576" y="1526212"/>
            <a:ext cx="1401592" cy="1"/>
          </a:xfrm>
          <a:prstGeom prst="straightConnector1">
            <a:avLst/>
          </a:prstGeom>
          <a:ln>
            <a:solidFill>
              <a:srgbClr val="FFC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 name="Conector recto de flecha 6">
            <a:extLst>
              <a:ext uri="{FF2B5EF4-FFF2-40B4-BE49-F238E27FC236}">
                <a16:creationId xmlns:a16="http://schemas.microsoft.com/office/drawing/2014/main" id="{18B67B40-F3C9-DDD7-060F-11C41822B42F}"/>
              </a:ext>
            </a:extLst>
          </p:cNvPr>
          <p:cNvCxnSpPr>
            <a:cxnSpLocks/>
            <a:endCxn id="10" idx="2"/>
          </p:cNvCxnSpPr>
          <p:nvPr/>
        </p:nvCxnSpPr>
        <p:spPr>
          <a:xfrm>
            <a:off x="5158784" y="1526208"/>
            <a:ext cx="1401654" cy="2"/>
          </a:xfrm>
          <a:prstGeom prst="straightConnector1">
            <a:avLst/>
          </a:prstGeom>
          <a:ln>
            <a:solidFill>
              <a:srgbClr val="FFC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2" name="Conector recto de flecha 11">
            <a:extLst>
              <a:ext uri="{FF2B5EF4-FFF2-40B4-BE49-F238E27FC236}">
                <a16:creationId xmlns:a16="http://schemas.microsoft.com/office/drawing/2014/main" id="{47BC3CF5-A3D0-19F9-40CD-1C06E843D422}"/>
              </a:ext>
            </a:extLst>
          </p:cNvPr>
          <p:cNvCxnSpPr>
            <a:cxnSpLocks/>
            <a:endCxn id="11" idx="2"/>
          </p:cNvCxnSpPr>
          <p:nvPr/>
        </p:nvCxnSpPr>
        <p:spPr>
          <a:xfrm>
            <a:off x="7460361" y="1526210"/>
            <a:ext cx="1369837" cy="1"/>
          </a:xfrm>
          <a:prstGeom prst="straightConnector1">
            <a:avLst/>
          </a:prstGeom>
          <a:ln>
            <a:solidFill>
              <a:srgbClr val="FFC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 name="Rectángulo 4">
            <a:extLst>
              <a:ext uri="{FF2B5EF4-FFF2-40B4-BE49-F238E27FC236}">
                <a16:creationId xmlns:a16="http://schemas.microsoft.com/office/drawing/2014/main" id="{4AD1E4FF-690D-2D33-F9AC-4FF7DB68D361}"/>
              </a:ext>
            </a:extLst>
          </p:cNvPr>
          <p:cNvSpPr/>
          <p:nvPr/>
        </p:nvSpPr>
        <p:spPr>
          <a:xfrm>
            <a:off x="1408711" y="2171246"/>
            <a:ext cx="1941486" cy="25450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Análisis de Series de Tiempo</a:t>
            </a:r>
          </a:p>
        </p:txBody>
      </p:sp>
      <p:sp>
        <p:nvSpPr>
          <p:cNvPr id="15" name="Elipse 14">
            <a:extLst>
              <a:ext uri="{FF2B5EF4-FFF2-40B4-BE49-F238E27FC236}">
                <a16:creationId xmlns:a16="http://schemas.microsoft.com/office/drawing/2014/main" id="{196358AC-77EB-8D68-9252-D79C3809D958}"/>
              </a:ext>
            </a:extLst>
          </p:cNvPr>
          <p:cNvSpPr/>
          <p:nvPr/>
        </p:nvSpPr>
        <p:spPr>
          <a:xfrm>
            <a:off x="1921383" y="1076246"/>
            <a:ext cx="899923" cy="899923"/>
          </a:xfrm>
          <a:prstGeom prst="ellipse">
            <a:avLst/>
          </a:prstGeom>
          <a:solidFill>
            <a:schemeClr val="tx2">
              <a:lumMod val="50000"/>
              <a:lumOff val="5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s-ES" sz="3200" b="1" dirty="0">
                <a:latin typeface="Calibri" panose="020F0502020204030204" pitchFamily="34" charset="0"/>
                <a:cs typeface="Calibri" panose="020F0502020204030204" pitchFamily="34" charset="0"/>
              </a:rPr>
              <a:t>I</a:t>
            </a:r>
          </a:p>
        </p:txBody>
      </p:sp>
    </p:spTree>
    <p:extLst>
      <p:ext uri="{BB962C8B-B14F-4D97-AF65-F5344CB8AC3E}">
        <p14:creationId xmlns:p14="http://schemas.microsoft.com/office/powerpoint/2010/main" val="273062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par>
                          <p:cTn id="51" fill="hold">
                            <p:stCondLst>
                              <p:cond delay="5500"/>
                            </p:stCondLst>
                            <p:childTnLst>
                              <p:par>
                                <p:cTn id="52" presetID="10" presetClass="entr" presetSubtype="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6" grpId="0" animBg="1"/>
      <p:bldP spid="17" grpId="0" animBg="1"/>
      <p:bldP spid="18" grpId="0" animBg="1"/>
      <p:bldP spid="5"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B47C3-68E7-9D7D-243C-0078847EC81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1875D8B-1AEA-7D2F-3257-230B0B1FE9F4}"/>
              </a:ext>
            </a:extLst>
          </p:cNvPr>
          <p:cNvSpPr>
            <a:spLocks noGrp="1"/>
          </p:cNvSpPr>
          <p:nvPr>
            <p:ph type="title"/>
          </p:nvPr>
        </p:nvSpPr>
        <p:spPr/>
        <p:txBody>
          <a:bodyPr/>
          <a:lstStyle/>
          <a:p>
            <a:r>
              <a:rPr lang="es-ES" dirty="0"/>
              <a:t>SUPUESTOS DE </a:t>
            </a:r>
            <a:r>
              <a:rPr lang="es-ES" dirty="0" err="1"/>
              <a:t>mco</a:t>
            </a:r>
            <a:endParaRPr lang="es-ES" dirty="0"/>
          </a:p>
        </p:txBody>
      </p:sp>
      <p:grpSp>
        <p:nvGrpSpPr>
          <p:cNvPr id="3" name="Grupo 2">
            <a:extLst>
              <a:ext uri="{FF2B5EF4-FFF2-40B4-BE49-F238E27FC236}">
                <a16:creationId xmlns:a16="http://schemas.microsoft.com/office/drawing/2014/main" id="{3C3949F4-9C06-B131-3A78-BE1E99D45A25}"/>
              </a:ext>
            </a:extLst>
          </p:cNvPr>
          <p:cNvGrpSpPr/>
          <p:nvPr/>
        </p:nvGrpSpPr>
        <p:grpSpPr>
          <a:xfrm>
            <a:off x="10757121" y="808923"/>
            <a:ext cx="853686" cy="853686"/>
            <a:chOff x="10757121" y="808923"/>
            <a:chExt cx="853686" cy="853686"/>
          </a:xfrm>
        </p:grpSpPr>
        <p:sp>
          <p:nvSpPr>
            <p:cNvPr id="4" name="Elipse 3">
              <a:extLst>
                <a:ext uri="{FF2B5EF4-FFF2-40B4-BE49-F238E27FC236}">
                  <a16:creationId xmlns:a16="http://schemas.microsoft.com/office/drawing/2014/main" id="{AD5938D4-4411-306E-609E-55821F6EE5E5}"/>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Tendencia al alza con relleno sólido">
              <a:extLst>
                <a:ext uri="{FF2B5EF4-FFF2-40B4-BE49-F238E27FC236}">
                  <a16:creationId xmlns:a16="http://schemas.microsoft.com/office/drawing/2014/main" id="{FE7FA625-1E05-BE7E-EB5F-298FA64099CA}"/>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3" name="Marcador de contenido 9">
            <a:extLst>
              <a:ext uri="{FF2B5EF4-FFF2-40B4-BE49-F238E27FC236}">
                <a16:creationId xmlns:a16="http://schemas.microsoft.com/office/drawing/2014/main" id="{204E8135-1EED-F9DA-4BC1-206C27BF5397}"/>
              </a:ext>
            </a:extLst>
          </p:cNvPr>
          <p:cNvSpPr txBox="1">
            <a:spLocks/>
          </p:cNvSpPr>
          <p:nvPr/>
        </p:nvSpPr>
        <p:spPr>
          <a:xfrm>
            <a:off x="2286376" y="2228003"/>
            <a:ext cx="4558044" cy="4272385"/>
          </a:xfrm>
          <a:prstGeom prst="rect">
            <a:avLst/>
          </a:prstGeom>
          <a:solidFill>
            <a:schemeClr val="tx2">
              <a:lumMod val="10000"/>
              <a:lumOff val="90000"/>
              <a:alpha val="50000"/>
            </a:scheme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IMPORTANCIA:</a:t>
            </a:r>
          </a:p>
          <a:p>
            <a:pPr marL="0" indent="0" algn="just">
              <a:buNone/>
            </a:pPr>
            <a:endParaRPr lang="es-ES" b="1" dirty="0">
              <a:solidFill>
                <a:schemeClr val="tx1"/>
              </a:solidFill>
            </a:endParaRPr>
          </a:p>
          <a:p>
            <a:pPr algn="just"/>
            <a:r>
              <a:rPr lang="es-MX" dirty="0">
                <a:solidFill>
                  <a:schemeClr val="tx1"/>
                </a:solidFill>
              </a:rPr>
              <a:t>La normalidad de los errores es necesaria para realizar pruebas de hipótesis y construir intervalos de confianza válidos.</a:t>
            </a:r>
          </a:p>
          <a:p>
            <a:pPr algn="just"/>
            <a:r>
              <a:rPr lang="es-MX" dirty="0">
                <a:solidFill>
                  <a:schemeClr val="tx1"/>
                </a:solidFill>
              </a:rPr>
              <a:t>Si los residuos siguen una distribución normal, significa que la mayoría de los errores estarán cerca de cero (es decir, los valores predichos serán muy cercanos a los valores reales), pero también habrá algunos errores más grandes en ambos sentidos (positivos y negativos).</a:t>
            </a:r>
          </a:p>
          <a:p>
            <a:pPr marL="0" indent="0" algn="just">
              <a:buNone/>
            </a:pPr>
            <a:endParaRPr lang="es-ES" dirty="0">
              <a:solidFill>
                <a:schemeClr val="tx1"/>
              </a:solidFill>
            </a:endParaRPr>
          </a:p>
        </p:txBody>
      </p:sp>
      <p:sp>
        <p:nvSpPr>
          <p:cNvPr id="16" name="Marcador de contenido 9">
            <a:extLst>
              <a:ext uri="{FF2B5EF4-FFF2-40B4-BE49-F238E27FC236}">
                <a16:creationId xmlns:a16="http://schemas.microsoft.com/office/drawing/2014/main" id="{37B6104D-7957-5F8E-1525-B196419798CC}"/>
              </a:ext>
            </a:extLst>
          </p:cNvPr>
          <p:cNvSpPr txBox="1">
            <a:spLocks/>
          </p:cNvSpPr>
          <p:nvPr/>
        </p:nvSpPr>
        <p:spPr>
          <a:xfrm>
            <a:off x="7015772" y="2228003"/>
            <a:ext cx="4706957" cy="4272385"/>
          </a:xfrm>
          <a:prstGeom prst="rect">
            <a:avLst/>
          </a:prstGeom>
          <a:solidFill>
            <a:srgbClr val="DAC2EC">
              <a:alpha val="50000"/>
            </a:srgb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DETECCIÓN:</a:t>
            </a:r>
          </a:p>
          <a:p>
            <a:pPr marL="0" indent="0" algn="just">
              <a:buNone/>
            </a:pPr>
            <a:endParaRPr lang="es-ES" b="1" dirty="0">
              <a:solidFill>
                <a:schemeClr val="tx1"/>
              </a:solidFill>
            </a:endParaRPr>
          </a:p>
          <a:p>
            <a:pPr marL="0" indent="0" algn="just">
              <a:buNone/>
            </a:pPr>
            <a:endParaRPr lang="es-ES" b="1" dirty="0">
              <a:solidFill>
                <a:schemeClr val="tx1"/>
              </a:solidFill>
            </a:endParaRPr>
          </a:p>
          <a:p>
            <a:pPr algn="just"/>
            <a:r>
              <a:rPr lang="es-MX" dirty="0">
                <a:solidFill>
                  <a:schemeClr val="tx1"/>
                </a:solidFill>
              </a:rPr>
              <a:t>Histograma de los residuos</a:t>
            </a:r>
          </a:p>
          <a:p>
            <a:pPr algn="just"/>
            <a:r>
              <a:rPr lang="es-MX" dirty="0">
                <a:solidFill>
                  <a:schemeClr val="tx1"/>
                </a:solidFill>
              </a:rPr>
              <a:t>Gráfico Q-Q (</a:t>
            </a:r>
            <a:r>
              <a:rPr lang="es-MX" dirty="0" err="1">
                <a:solidFill>
                  <a:schemeClr val="tx1"/>
                </a:solidFill>
              </a:rPr>
              <a:t>Quantile-Quantile</a:t>
            </a:r>
            <a:r>
              <a:rPr lang="es-MX" dirty="0">
                <a:solidFill>
                  <a:schemeClr val="tx1"/>
                </a:solidFill>
              </a:rPr>
              <a:t>)</a:t>
            </a:r>
          </a:p>
          <a:p>
            <a:pPr algn="just"/>
            <a:r>
              <a:rPr lang="es-MX" dirty="0">
                <a:solidFill>
                  <a:schemeClr val="tx1"/>
                </a:solidFill>
              </a:rPr>
              <a:t>Test de Shapiro-Wilk</a:t>
            </a:r>
          </a:p>
          <a:p>
            <a:pPr algn="just"/>
            <a:r>
              <a:rPr lang="es-MX" dirty="0">
                <a:solidFill>
                  <a:schemeClr val="tx1"/>
                </a:solidFill>
              </a:rPr>
              <a:t>Test de Jarque-</a:t>
            </a:r>
            <a:r>
              <a:rPr lang="es-MX" dirty="0" err="1">
                <a:solidFill>
                  <a:schemeClr val="tx1"/>
                </a:solidFill>
              </a:rPr>
              <a:t>Bera</a:t>
            </a:r>
            <a:endParaRPr lang="es-MX" dirty="0">
              <a:solidFill>
                <a:schemeClr val="tx1"/>
              </a:solidFill>
            </a:endParaRPr>
          </a:p>
          <a:p>
            <a:pPr marL="0" indent="0" algn="just">
              <a:buNone/>
            </a:pPr>
            <a:endParaRPr lang="es-MX" dirty="0">
              <a:solidFill>
                <a:schemeClr val="tx1"/>
              </a:solidFill>
            </a:endParaRPr>
          </a:p>
          <a:p>
            <a:pPr algn="just"/>
            <a:endParaRPr lang="es-MX" dirty="0">
              <a:solidFill>
                <a:schemeClr val="tx1"/>
              </a:solidFill>
            </a:endParaRPr>
          </a:p>
          <a:p>
            <a:pPr algn="just"/>
            <a:endParaRPr lang="es-MX" dirty="0">
              <a:solidFill>
                <a:schemeClr val="tx1"/>
              </a:solidFill>
            </a:endParaRPr>
          </a:p>
        </p:txBody>
      </p:sp>
      <p:sp>
        <p:nvSpPr>
          <p:cNvPr id="5" name="Elipse 4">
            <a:extLst>
              <a:ext uri="{FF2B5EF4-FFF2-40B4-BE49-F238E27FC236}">
                <a16:creationId xmlns:a16="http://schemas.microsoft.com/office/drawing/2014/main" id="{F5EC7DC6-43C1-5FE1-DA18-5BB130B45718}"/>
              </a:ext>
            </a:extLst>
          </p:cNvPr>
          <p:cNvSpPr/>
          <p:nvPr/>
        </p:nvSpPr>
        <p:spPr>
          <a:xfrm>
            <a:off x="581192" y="2180497"/>
            <a:ext cx="1533832" cy="1533832"/>
          </a:xfrm>
          <a:prstGeom prst="ellipse">
            <a:avLst/>
          </a:prstGeom>
          <a:solidFill>
            <a:srgbClr val="009999"/>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MX" sz="7200" b="1" dirty="0">
                <a:latin typeface="Arial" panose="020B0604020202020204" pitchFamily="34" charset="0"/>
                <a:cs typeface="Arial" panose="020B0604020202020204" pitchFamily="34" charset="0"/>
              </a:rPr>
              <a:t>4</a:t>
            </a:r>
            <a:endParaRPr lang="es-CL" sz="7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139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856AA-85A6-C1A9-3AC5-28CCDB95D4A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D908EE0-3D8E-0D30-2C50-536CFED87F40}"/>
              </a:ext>
            </a:extLst>
          </p:cNvPr>
          <p:cNvSpPr>
            <a:spLocks noGrp="1"/>
          </p:cNvSpPr>
          <p:nvPr>
            <p:ph type="title"/>
          </p:nvPr>
        </p:nvSpPr>
        <p:spPr/>
        <p:txBody>
          <a:bodyPr/>
          <a:lstStyle/>
          <a:p>
            <a:r>
              <a:rPr lang="es-ES" dirty="0"/>
              <a:t>SUPUESTOS DE </a:t>
            </a:r>
            <a:r>
              <a:rPr lang="es-ES" dirty="0" err="1"/>
              <a:t>mco</a:t>
            </a:r>
            <a:endParaRPr lang="es-ES" dirty="0"/>
          </a:p>
        </p:txBody>
      </p:sp>
      <p:grpSp>
        <p:nvGrpSpPr>
          <p:cNvPr id="3" name="Grupo 2">
            <a:extLst>
              <a:ext uri="{FF2B5EF4-FFF2-40B4-BE49-F238E27FC236}">
                <a16:creationId xmlns:a16="http://schemas.microsoft.com/office/drawing/2014/main" id="{4695A448-C4E0-47AC-1F8C-1DF0CF4F1C71}"/>
              </a:ext>
            </a:extLst>
          </p:cNvPr>
          <p:cNvGrpSpPr/>
          <p:nvPr/>
        </p:nvGrpSpPr>
        <p:grpSpPr>
          <a:xfrm>
            <a:off x="10757121" y="808923"/>
            <a:ext cx="853686" cy="853686"/>
            <a:chOff x="10757121" y="808923"/>
            <a:chExt cx="853686" cy="853686"/>
          </a:xfrm>
        </p:grpSpPr>
        <p:sp>
          <p:nvSpPr>
            <p:cNvPr id="4" name="Elipse 3">
              <a:extLst>
                <a:ext uri="{FF2B5EF4-FFF2-40B4-BE49-F238E27FC236}">
                  <a16:creationId xmlns:a16="http://schemas.microsoft.com/office/drawing/2014/main" id="{26E55DC9-BC30-FC73-0B39-B144C409AE9D}"/>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Tendencia al alza con relleno sólido">
              <a:extLst>
                <a:ext uri="{FF2B5EF4-FFF2-40B4-BE49-F238E27FC236}">
                  <a16:creationId xmlns:a16="http://schemas.microsoft.com/office/drawing/2014/main" id="{3BF96E27-AF2C-E554-A132-393A2F2C3CC1}"/>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3" name="Marcador de contenido 9">
            <a:extLst>
              <a:ext uri="{FF2B5EF4-FFF2-40B4-BE49-F238E27FC236}">
                <a16:creationId xmlns:a16="http://schemas.microsoft.com/office/drawing/2014/main" id="{65BDC02B-3404-5BF8-A2B8-DF33A32A7419}"/>
              </a:ext>
            </a:extLst>
          </p:cNvPr>
          <p:cNvSpPr txBox="1">
            <a:spLocks/>
          </p:cNvSpPr>
          <p:nvPr/>
        </p:nvSpPr>
        <p:spPr>
          <a:xfrm>
            <a:off x="2286376" y="2228003"/>
            <a:ext cx="4558044" cy="4272385"/>
          </a:xfrm>
          <a:prstGeom prst="rect">
            <a:avLst/>
          </a:prstGeom>
          <a:solidFill>
            <a:schemeClr val="accent2">
              <a:lumMod val="20000"/>
              <a:lumOff val="80000"/>
              <a:alpha val="50000"/>
            </a:scheme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SI NO SE CUMPLE:</a:t>
            </a:r>
          </a:p>
          <a:p>
            <a:pPr marL="0" indent="0" algn="just">
              <a:buNone/>
            </a:pPr>
            <a:endParaRPr lang="es-ES" b="1" dirty="0">
              <a:solidFill>
                <a:schemeClr val="tx1"/>
              </a:solidFill>
            </a:endParaRPr>
          </a:p>
          <a:p>
            <a:pPr algn="just"/>
            <a:r>
              <a:rPr lang="es-MX" dirty="0">
                <a:solidFill>
                  <a:schemeClr val="tx1"/>
                </a:solidFill>
              </a:rPr>
              <a:t>Intervalos de Confianza y Pruebas de Hipótesis inexactos.</a:t>
            </a:r>
          </a:p>
          <a:p>
            <a:pPr algn="just"/>
            <a:r>
              <a:rPr lang="es-MX" dirty="0">
                <a:solidFill>
                  <a:schemeClr val="tx1"/>
                </a:solidFill>
              </a:rPr>
              <a:t>Pérdida de Eficiencia: Esto significa que no tienen la menor varianza posible, lo que aumenta la incertidumbre.</a:t>
            </a:r>
          </a:p>
          <a:p>
            <a:pPr algn="just"/>
            <a:endParaRPr lang="es-MX" dirty="0">
              <a:solidFill>
                <a:schemeClr val="tx1"/>
              </a:solidFill>
            </a:endParaRPr>
          </a:p>
          <a:p>
            <a:pPr algn="just"/>
            <a:endParaRPr lang="es-ES" dirty="0">
              <a:solidFill>
                <a:schemeClr val="tx1"/>
              </a:solidFill>
            </a:endParaRPr>
          </a:p>
        </p:txBody>
      </p:sp>
      <p:sp>
        <p:nvSpPr>
          <p:cNvPr id="16" name="Marcador de contenido 9">
            <a:extLst>
              <a:ext uri="{FF2B5EF4-FFF2-40B4-BE49-F238E27FC236}">
                <a16:creationId xmlns:a16="http://schemas.microsoft.com/office/drawing/2014/main" id="{F4703ADC-B7BB-4FDF-DBC3-2143A2E0E0E1}"/>
              </a:ext>
            </a:extLst>
          </p:cNvPr>
          <p:cNvSpPr txBox="1">
            <a:spLocks/>
          </p:cNvSpPr>
          <p:nvPr/>
        </p:nvSpPr>
        <p:spPr>
          <a:xfrm>
            <a:off x="7015772" y="2228003"/>
            <a:ext cx="4706957" cy="4272385"/>
          </a:xfrm>
          <a:prstGeom prst="rect">
            <a:avLst/>
          </a:prstGeom>
          <a:solidFill>
            <a:schemeClr val="accent3">
              <a:lumMod val="20000"/>
              <a:lumOff val="80000"/>
              <a:alpha val="50000"/>
            </a:scheme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SOLUCIONES:</a:t>
            </a:r>
          </a:p>
          <a:p>
            <a:pPr algn="just"/>
            <a:r>
              <a:rPr lang="es-MX" dirty="0">
                <a:solidFill>
                  <a:schemeClr val="tx1"/>
                </a:solidFill>
              </a:rPr>
              <a:t>Transformar la variable dependiente: Aplicar logaritmos, raíz cuadrada, Box-Cox, entre otros.</a:t>
            </a:r>
          </a:p>
          <a:p>
            <a:pPr algn="just"/>
            <a:r>
              <a:rPr lang="es-MX" dirty="0">
                <a:solidFill>
                  <a:schemeClr val="tx1"/>
                </a:solidFill>
              </a:rPr>
              <a:t>Agregar variables omitidas: Incorporar factores que puedan estar influyendo.</a:t>
            </a:r>
          </a:p>
          <a:p>
            <a:pPr algn="just"/>
            <a:r>
              <a:rPr lang="es-MX" dirty="0">
                <a:solidFill>
                  <a:schemeClr val="tx1"/>
                </a:solidFill>
              </a:rPr>
              <a:t>Utilizar modelos robustos: Como regresión robusta, que no depende de la normalidad de los errores.</a:t>
            </a:r>
          </a:p>
          <a:p>
            <a:pPr algn="just"/>
            <a:r>
              <a:rPr lang="es-MX" dirty="0">
                <a:solidFill>
                  <a:schemeClr val="tx1"/>
                </a:solidFill>
              </a:rPr>
              <a:t>Cambiar de enfoque: Considerar modelos no paramétricos (</a:t>
            </a:r>
            <a:r>
              <a:rPr lang="es-MX" dirty="0" err="1">
                <a:solidFill>
                  <a:schemeClr val="tx1"/>
                </a:solidFill>
              </a:rPr>
              <a:t>e.g</a:t>
            </a:r>
            <a:r>
              <a:rPr lang="es-MX" dirty="0">
                <a:solidFill>
                  <a:schemeClr val="tx1"/>
                </a:solidFill>
              </a:rPr>
              <a:t>., árboles de decisión, redes neuronales) que no requieren normalidad.</a:t>
            </a:r>
          </a:p>
        </p:txBody>
      </p:sp>
      <p:sp>
        <p:nvSpPr>
          <p:cNvPr id="5" name="Elipse 4">
            <a:extLst>
              <a:ext uri="{FF2B5EF4-FFF2-40B4-BE49-F238E27FC236}">
                <a16:creationId xmlns:a16="http://schemas.microsoft.com/office/drawing/2014/main" id="{6120BE80-D468-77F8-B2CD-67E4CDBDBFA9}"/>
              </a:ext>
            </a:extLst>
          </p:cNvPr>
          <p:cNvSpPr/>
          <p:nvPr/>
        </p:nvSpPr>
        <p:spPr>
          <a:xfrm>
            <a:off x="581192" y="2180497"/>
            <a:ext cx="1533832" cy="1533832"/>
          </a:xfrm>
          <a:prstGeom prst="ellipse">
            <a:avLst/>
          </a:prstGeom>
          <a:solidFill>
            <a:srgbClr val="009999"/>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MX" sz="7200" b="1" dirty="0">
                <a:latin typeface="Arial" panose="020B0604020202020204" pitchFamily="34" charset="0"/>
                <a:cs typeface="Arial" panose="020B0604020202020204" pitchFamily="34" charset="0"/>
              </a:rPr>
              <a:t>4</a:t>
            </a:r>
            <a:endParaRPr lang="es-CL" sz="7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828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C0C48-C025-95D1-FD8F-1CEFA8F1ADC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5DD6634-4972-B4B0-4FC3-C88FF492B77C}"/>
              </a:ext>
            </a:extLst>
          </p:cNvPr>
          <p:cNvSpPr>
            <a:spLocks noGrp="1"/>
          </p:cNvSpPr>
          <p:nvPr>
            <p:ph type="title"/>
          </p:nvPr>
        </p:nvSpPr>
        <p:spPr/>
        <p:txBody>
          <a:bodyPr/>
          <a:lstStyle/>
          <a:p>
            <a:r>
              <a:rPr lang="es-ES" dirty="0"/>
              <a:t>SUPUESTOS DE </a:t>
            </a:r>
            <a:r>
              <a:rPr lang="es-ES" dirty="0" err="1"/>
              <a:t>mco</a:t>
            </a:r>
            <a:endParaRPr lang="es-ES" dirty="0"/>
          </a:p>
        </p:txBody>
      </p:sp>
      <p:sp>
        <p:nvSpPr>
          <p:cNvPr id="9" name="Marcador de contenido 5">
            <a:extLst>
              <a:ext uri="{FF2B5EF4-FFF2-40B4-BE49-F238E27FC236}">
                <a16:creationId xmlns:a16="http://schemas.microsoft.com/office/drawing/2014/main" id="{09B4C523-6618-3596-4FCD-A3756E339ED9}"/>
              </a:ext>
            </a:extLst>
          </p:cNvPr>
          <p:cNvSpPr>
            <a:spLocks noGrp="1"/>
          </p:cNvSpPr>
          <p:nvPr>
            <p:ph idx="1"/>
          </p:nvPr>
        </p:nvSpPr>
        <p:spPr>
          <a:xfrm>
            <a:off x="2462981" y="1787136"/>
            <a:ext cx="9147826" cy="4261941"/>
          </a:xfrm>
        </p:spPr>
        <p:txBody>
          <a:bodyPr>
            <a:normAutofit/>
          </a:bodyPr>
          <a:lstStyle/>
          <a:p>
            <a:pPr marL="0" indent="0" algn="just">
              <a:buNone/>
            </a:pPr>
            <a:r>
              <a:rPr lang="es-MX" b="1" dirty="0"/>
              <a:t>NO MULTICOLINEALIDAD</a:t>
            </a:r>
          </a:p>
          <a:p>
            <a:pPr marL="0" indent="0" algn="just">
              <a:buNone/>
            </a:pPr>
            <a:r>
              <a:rPr lang="es-MX" dirty="0"/>
              <a:t>Las variables independientes (</a:t>
            </a:r>
            <a:r>
              <a:rPr lang="es-MX" dirty="0">
                <a:latin typeface="Times New Roman" panose="02020603050405020304" pitchFamily="18" charset="0"/>
                <a:cs typeface="Times New Roman" panose="02020603050405020304" pitchFamily="18" charset="0"/>
              </a:rPr>
              <a:t>X</a:t>
            </a:r>
            <a:r>
              <a:rPr lang="es-MX" dirty="0"/>
              <a:t>) no están altamente correlacionadas entre sí. Es decir, las variables explicativas no deben ser combinaciones lineales perfectas entre sí. </a:t>
            </a:r>
          </a:p>
          <a:p>
            <a:pPr marL="0" indent="0" algn="just">
              <a:buNone/>
            </a:pPr>
            <a:r>
              <a:rPr lang="es-MX" dirty="0"/>
              <a:t>Aunque el supuesto de no multicolinealidad perfecta se cumpla, puede haber multicolinealidad imperfecta, es decir, una alta correlación entre dos o más variables explicativas. Esto no viola los supuestos de MCO, pero afecta seriamente la interpretación y eficiencia del modelo.</a:t>
            </a:r>
          </a:p>
          <a:p>
            <a:r>
              <a:rPr lang="es-MX" dirty="0"/>
              <a:t>No multicolinealidad perfecta: es un requisito estricto de los MCO para que las estimaciones sean únicas.</a:t>
            </a:r>
          </a:p>
          <a:p>
            <a:r>
              <a:rPr lang="es-MX" dirty="0"/>
              <a:t>Multicolinealidad imperfecta: no invalida el modelo, pero lo hace menos confiable al inflar los errores estándar de los coeficientes.</a:t>
            </a:r>
            <a:endParaRPr lang="es-CL" dirty="0"/>
          </a:p>
        </p:txBody>
      </p:sp>
      <p:grpSp>
        <p:nvGrpSpPr>
          <p:cNvPr id="3" name="Grupo 2">
            <a:extLst>
              <a:ext uri="{FF2B5EF4-FFF2-40B4-BE49-F238E27FC236}">
                <a16:creationId xmlns:a16="http://schemas.microsoft.com/office/drawing/2014/main" id="{56C4A72B-3E75-1134-F76E-0A40AF6CB802}"/>
              </a:ext>
            </a:extLst>
          </p:cNvPr>
          <p:cNvGrpSpPr/>
          <p:nvPr/>
        </p:nvGrpSpPr>
        <p:grpSpPr>
          <a:xfrm>
            <a:off x="10757121" y="808923"/>
            <a:ext cx="853686" cy="853686"/>
            <a:chOff x="10757121" y="808923"/>
            <a:chExt cx="853686" cy="853686"/>
          </a:xfrm>
        </p:grpSpPr>
        <p:sp>
          <p:nvSpPr>
            <p:cNvPr id="4" name="Elipse 3">
              <a:extLst>
                <a:ext uri="{FF2B5EF4-FFF2-40B4-BE49-F238E27FC236}">
                  <a16:creationId xmlns:a16="http://schemas.microsoft.com/office/drawing/2014/main" id="{3454FC92-FAE3-34B9-BF24-3D571DD68745}"/>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Tendencia al alza con relleno sólido">
              <a:extLst>
                <a:ext uri="{FF2B5EF4-FFF2-40B4-BE49-F238E27FC236}">
                  <a16:creationId xmlns:a16="http://schemas.microsoft.com/office/drawing/2014/main" id="{2C5CFAB8-1C82-C1FC-F24D-E26308C1B016}"/>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6" name="Marcador de contenido 5">
            <a:extLst>
              <a:ext uri="{FF2B5EF4-FFF2-40B4-BE49-F238E27FC236}">
                <a16:creationId xmlns:a16="http://schemas.microsoft.com/office/drawing/2014/main" id="{0E208C79-9AC6-6121-7057-92FBC3EE8E64}"/>
              </a:ext>
            </a:extLst>
          </p:cNvPr>
          <p:cNvSpPr txBox="1">
            <a:spLocks/>
          </p:cNvSpPr>
          <p:nvPr/>
        </p:nvSpPr>
        <p:spPr>
          <a:xfrm>
            <a:off x="2462981" y="3714329"/>
            <a:ext cx="9147826" cy="115643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endParaRPr lang="es-CL" dirty="0"/>
          </a:p>
        </p:txBody>
      </p:sp>
      <p:sp>
        <p:nvSpPr>
          <p:cNvPr id="5" name="Elipse 4">
            <a:extLst>
              <a:ext uri="{FF2B5EF4-FFF2-40B4-BE49-F238E27FC236}">
                <a16:creationId xmlns:a16="http://schemas.microsoft.com/office/drawing/2014/main" id="{B87684A6-468A-AE0B-22DA-3D26CCA967FD}"/>
              </a:ext>
            </a:extLst>
          </p:cNvPr>
          <p:cNvSpPr/>
          <p:nvPr/>
        </p:nvSpPr>
        <p:spPr>
          <a:xfrm>
            <a:off x="581192" y="2180497"/>
            <a:ext cx="1533832" cy="1533832"/>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MX" sz="7200" b="1" dirty="0">
                <a:latin typeface="Arial" panose="020B0604020202020204" pitchFamily="34" charset="0"/>
                <a:cs typeface="Arial" panose="020B0604020202020204" pitchFamily="34" charset="0"/>
              </a:rPr>
              <a:t>5</a:t>
            </a:r>
            <a:endParaRPr lang="es-CL" sz="7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910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8D7F6-B011-614F-853B-E82A7F2A0C4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0F6E2CD-4B7C-6453-1D3D-64C1998336A0}"/>
              </a:ext>
            </a:extLst>
          </p:cNvPr>
          <p:cNvSpPr>
            <a:spLocks noGrp="1"/>
          </p:cNvSpPr>
          <p:nvPr>
            <p:ph type="title"/>
          </p:nvPr>
        </p:nvSpPr>
        <p:spPr/>
        <p:txBody>
          <a:bodyPr/>
          <a:lstStyle/>
          <a:p>
            <a:r>
              <a:rPr lang="es-ES" dirty="0"/>
              <a:t>SUPUESTOS DE </a:t>
            </a:r>
            <a:r>
              <a:rPr lang="es-ES" dirty="0" err="1"/>
              <a:t>mco</a:t>
            </a:r>
            <a:endParaRPr lang="es-ES" dirty="0"/>
          </a:p>
        </p:txBody>
      </p:sp>
      <p:grpSp>
        <p:nvGrpSpPr>
          <p:cNvPr id="3" name="Grupo 2">
            <a:extLst>
              <a:ext uri="{FF2B5EF4-FFF2-40B4-BE49-F238E27FC236}">
                <a16:creationId xmlns:a16="http://schemas.microsoft.com/office/drawing/2014/main" id="{C0917F70-FA1F-D2A4-C7D5-731CD03D02DA}"/>
              </a:ext>
            </a:extLst>
          </p:cNvPr>
          <p:cNvGrpSpPr/>
          <p:nvPr/>
        </p:nvGrpSpPr>
        <p:grpSpPr>
          <a:xfrm>
            <a:off x="10757121" y="808923"/>
            <a:ext cx="853686" cy="853686"/>
            <a:chOff x="10757121" y="808923"/>
            <a:chExt cx="853686" cy="853686"/>
          </a:xfrm>
        </p:grpSpPr>
        <p:sp>
          <p:nvSpPr>
            <p:cNvPr id="4" name="Elipse 3">
              <a:extLst>
                <a:ext uri="{FF2B5EF4-FFF2-40B4-BE49-F238E27FC236}">
                  <a16:creationId xmlns:a16="http://schemas.microsoft.com/office/drawing/2014/main" id="{673AE770-FCDB-C79C-F83C-DE2A4130CA8A}"/>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Tendencia al alza con relleno sólido">
              <a:extLst>
                <a:ext uri="{FF2B5EF4-FFF2-40B4-BE49-F238E27FC236}">
                  <a16:creationId xmlns:a16="http://schemas.microsoft.com/office/drawing/2014/main" id="{B5F16A3B-0CAB-61FC-03C9-DF7A782D9E63}"/>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3" name="Marcador de contenido 9">
            <a:extLst>
              <a:ext uri="{FF2B5EF4-FFF2-40B4-BE49-F238E27FC236}">
                <a16:creationId xmlns:a16="http://schemas.microsoft.com/office/drawing/2014/main" id="{1BA1C2E7-C53D-85AF-9A8A-72FB74DD8D4A}"/>
              </a:ext>
            </a:extLst>
          </p:cNvPr>
          <p:cNvSpPr txBox="1">
            <a:spLocks/>
          </p:cNvSpPr>
          <p:nvPr/>
        </p:nvSpPr>
        <p:spPr>
          <a:xfrm>
            <a:off x="2286376" y="2228003"/>
            <a:ext cx="4558044" cy="4272385"/>
          </a:xfrm>
          <a:prstGeom prst="rect">
            <a:avLst/>
          </a:prstGeom>
          <a:solidFill>
            <a:schemeClr val="tx2">
              <a:lumMod val="10000"/>
              <a:lumOff val="90000"/>
              <a:alpha val="50000"/>
            </a:scheme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IMPORTANCIA:</a:t>
            </a:r>
          </a:p>
          <a:p>
            <a:pPr marL="0" indent="0" algn="just">
              <a:buNone/>
            </a:pPr>
            <a:endParaRPr lang="es-ES" b="1" dirty="0">
              <a:solidFill>
                <a:schemeClr val="tx1"/>
              </a:solidFill>
            </a:endParaRPr>
          </a:p>
          <a:p>
            <a:pPr marL="0" indent="0" algn="just">
              <a:buNone/>
            </a:pPr>
            <a:endParaRPr lang="es-ES" b="1" dirty="0">
              <a:solidFill>
                <a:schemeClr val="tx1"/>
              </a:solidFill>
            </a:endParaRPr>
          </a:p>
          <a:p>
            <a:pPr marL="0" indent="0" algn="just">
              <a:buNone/>
            </a:pPr>
            <a:endParaRPr lang="es-ES" b="1" dirty="0">
              <a:solidFill>
                <a:schemeClr val="tx1"/>
              </a:solidFill>
            </a:endParaRPr>
          </a:p>
          <a:p>
            <a:pPr algn="just"/>
            <a:r>
              <a:rPr lang="es-MX" dirty="0">
                <a:solidFill>
                  <a:schemeClr val="tx1"/>
                </a:solidFill>
              </a:rPr>
              <a:t>Que no exista multicolinealidad asegura que los coeficientes estimados sean únicos.</a:t>
            </a:r>
            <a:endParaRPr lang="es-ES" dirty="0">
              <a:solidFill>
                <a:schemeClr val="tx1"/>
              </a:solidFill>
            </a:endParaRPr>
          </a:p>
        </p:txBody>
      </p:sp>
      <p:sp>
        <p:nvSpPr>
          <p:cNvPr id="16" name="Marcador de contenido 9">
            <a:extLst>
              <a:ext uri="{FF2B5EF4-FFF2-40B4-BE49-F238E27FC236}">
                <a16:creationId xmlns:a16="http://schemas.microsoft.com/office/drawing/2014/main" id="{E9D934F3-47B5-F47E-EF50-C7286673FBCD}"/>
              </a:ext>
            </a:extLst>
          </p:cNvPr>
          <p:cNvSpPr txBox="1">
            <a:spLocks/>
          </p:cNvSpPr>
          <p:nvPr/>
        </p:nvSpPr>
        <p:spPr>
          <a:xfrm>
            <a:off x="7015772" y="2228003"/>
            <a:ext cx="4706957" cy="4272385"/>
          </a:xfrm>
          <a:prstGeom prst="rect">
            <a:avLst/>
          </a:prstGeom>
          <a:solidFill>
            <a:srgbClr val="DAC2EC">
              <a:alpha val="50000"/>
            </a:srgb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DETECCIÓN:</a:t>
            </a:r>
          </a:p>
          <a:p>
            <a:pPr marL="0" indent="0" algn="just">
              <a:buNone/>
            </a:pPr>
            <a:endParaRPr lang="es-ES" b="1" dirty="0">
              <a:solidFill>
                <a:schemeClr val="tx1"/>
              </a:solidFill>
            </a:endParaRPr>
          </a:p>
          <a:p>
            <a:pPr algn="just"/>
            <a:r>
              <a:rPr lang="es-MX" dirty="0">
                <a:solidFill>
                  <a:schemeClr val="tx1"/>
                </a:solidFill>
              </a:rPr>
              <a:t>Factor de Inflación de la Varianza (VIF): Valores de VIF mayores a 10 (o incluso 5, dependiendo del contexto) indican multicolinealidad significativa.</a:t>
            </a:r>
          </a:p>
          <a:p>
            <a:pPr algn="just"/>
            <a:r>
              <a:rPr lang="es-MX" dirty="0">
                <a:solidFill>
                  <a:schemeClr val="tx1"/>
                </a:solidFill>
              </a:rPr>
              <a:t>Matriz de correlación: Identificar pares de variables con alta correlación (∣𝑟∣&gt;0.8).</a:t>
            </a:r>
          </a:p>
          <a:p>
            <a:pPr algn="just"/>
            <a:endParaRPr lang="es-MX" dirty="0">
              <a:solidFill>
                <a:schemeClr val="tx1"/>
              </a:solidFill>
            </a:endParaRPr>
          </a:p>
          <a:p>
            <a:pPr algn="just"/>
            <a:endParaRPr lang="es-MX" dirty="0">
              <a:solidFill>
                <a:schemeClr val="tx1"/>
              </a:solidFill>
            </a:endParaRPr>
          </a:p>
        </p:txBody>
      </p:sp>
      <p:sp>
        <p:nvSpPr>
          <p:cNvPr id="6" name="Elipse 5">
            <a:extLst>
              <a:ext uri="{FF2B5EF4-FFF2-40B4-BE49-F238E27FC236}">
                <a16:creationId xmlns:a16="http://schemas.microsoft.com/office/drawing/2014/main" id="{D71A31DD-A27C-AEBE-4D0E-8DBE4D7630BB}"/>
              </a:ext>
            </a:extLst>
          </p:cNvPr>
          <p:cNvSpPr/>
          <p:nvPr/>
        </p:nvSpPr>
        <p:spPr>
          <a:xfrm>
            <a:off x="581192" y="2180497"/>
            <a:ext cx="1533832" cy="1533832"/>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MX" sz="7200" b="1" dirty="0">
                <a:latin typeface="Arial" panose="020B0604020202020204" pitchFamily="34" charset="0"/>
                <a:cs typeface="Arial" panose="020B0604020202020204" pitchFamily="34" charset="0"/>
              </a:rPr>
              <a:t>5</a:t>
            </a:r>
            <a:endParaRPr lang="es-CL" sz="7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607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B0E8A-8B8C-C96D-1949-26D762CBC94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C3DB841-9B44-CF1C-0818-72AD6F4EE92B}"/>
              </a:ext>
            </a:extLst>
          </p:cNvPr>
          <p:cNvSpPr>
            <a:spLocks noGrp="1"/>
          </p:cNvSpPr>
          <p:nvPr>
            <p:ph type="title"/>
          </p:nvPr>
        </p:nvSpPr>
        <p:spPr/>
        <p:txBody>
          <a:bodyPr/>
          <a:lstStyle/>
          <a:p>
            <a:r>
              <a:rPr lang="es-ES" dirty="0"/>
              <a:t>SUPUESTOS DE </a:t>
            </a:r>
            <a:r>
              <a:rPr lang="es-ES" dirty="0" err="1"/>
              <a:t>mco</a:t>
            </a:r>
            <a:endParaRPr lang="es-ES" dirty="0"/>
          </a:p>
        </p:txBody>
      </p:sp>
      <p:grpSp>
        <p:nvGrpSpPr>
          <p:cNvPr id="3" name="Grupo 2">
            <a:extLst>
              <a:ext uri="{FF2B5EF4-FFF2-40B4-BE49-F238E27FC236}">
                <a16:creationId xmlns:a16="http://schemas.microsoft.com/office/drawing/2014/main" id="{FB3ED80D-0EC5-9020-7EC6-E77A82571100}"/>
              </a:ext>
            </a:extLst>
          </p:cNvPr>
          <p:cNvGrpSpPr/>
          <p:nvPr/>
        </p:nvGrpSpPr>
        <p:grpSpPr>
          <a:xfrm>
            <a:off x="10757121" y="808923"/>
            <a:ext cx="853686" cy="853686"/>
            <a:chOff x="10757121" y="808923"/>
            <a:chExt cx="853686" cy="853686"/>
          </a:xfrm>
        </p:grpSpPr>
        <p:sp>
          <p:nvSpPr>
            <p:cNvPr id="4" name="Elipse 3">
              <a:extLst>
                <a:ext uri="{FF2B5EF4-FFF2-40B4-BE49-F238E27FC236}">
                  <a16:creationId xmlns:a16="http://schemas.microsoft.com/office/drawing/2014/main" id="{CE6079C9-2572-6F75-E17C-C911ED7A9DAB}"/>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Tendencia al alza con relleno sólido">
              <a:extLst>
                <a:ext uri="{FF2B5EF4-FFF2-40B4-BE49-F238E27FC236}">
                  <a16:creationId xmlns:a16="http://schemas.microsoft.com/office/drawing/2014/main" id="{4FA41FF2-32A8-0008-D14D-8C313E7DC288}"/>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3" name="Marcador de contenido 9">
            <a:extLst>
              <a:ext uri="{FF2B5EF4-FFF2-40B4-BE49-F238E27FC236}">
                <a16:creationId xmlns:a16="http://schemas.microsoft.com/office/drawing/2014/main" id="{1BDD49A2-22B7-9FB1-6134-1F5338B3F089}"/>
              </a:ext>
            </a:extLst>
          </p:cNvPr>
          <p:cNvSpPr txBox="1">
            <a:spLocks/>
          </p:cNvSpPr>
          <p:nvPr/>
        </p:nvSpPr>
        <p:spPr>
          <a:xfrm>
            <a:off x="2286376" y="2228003"/>
            <a:ext cx="4558044" cy="4272385"/>
          </a:xfrm>
          <a:prstGeom prst="rect">
            <a:avLst/>
          </a:prstGeom>
          <a:solidFill>
            <a:schemeClr val="accent2">
              <a:lumMod val="20000"/>
              <a:lumOff val="80000"/>
              <a:alpha val="50000"/>
            </a:scheme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SI NO SE CUMPLE:</a:t>
            </a:r>
          </a:p>
          <a:p>
            <a:pPr marL="0" indent="0" algn="just">
              <a:buNone/>
            </a:pPr>
            <a:endParaRPr lang="es-ES" b="1" dirty="0">
              <a:solidFill>
                <a:schemeClr val="tx1"/>
              </a:solidFill>
            </a:endParaRPr>
          </a:p>
          <a:p>
            <a:pPr algn="just"/>
            <a:r>
              <a:rPr lang="es-MX" dirty="0">
                <a:solidFill>
                  <a:schemeClr val="tx1"/>
                </a:solidFill>
              </a:rPr>
              <a:t>Si no se cumple el supuesto, se presentaría </a:t>
            </a:r>
            <a:r>
              <a:rPr lang="es-MX" b="1" dirty="0">
                <a:solidFill>
                  <a:schemeClr val="tx1"/>
                </a:solidFill>
              </a:rPr>
              <a:t>multicolinealidad</a:t>
            </a:r>
            <a:r>
              <a:rPr lang="es-MX" dirty="0">
                <a:solidFill>
                  <a:schemeClr val="tx1"/>
                </a:solidFill>
              </a:rPr>
              <a:t> entre las variables explicativas.</a:t>
            </a:r>
          </a:p>
          <a:p>
            <a:pPr algn="just"/>
            <a:r>
              <a:rPr lang="es-MX" dirty="0">
                <a:solidFill>
                  <a:schemeClr val="tx1"/>
                </a:solidFill>
              </a:rPr>
              <a:t>Coeficientes inestables</a:t>
            </a:r>
          </a:p>
          <a:p>
            <a:pPr algn="just"/>
            <a:r>
              <a:rPr lang="es-MX" dirty="0">
                <a:solidFill>
                  <a:schemeClr val="tx1"/>
                </a:solidFill>
              </a:rPr>
              <a:t>Inflación de los errores estándar</a:t>
            </a:r>
          </a:p>
          <a:p>
            <a:pPr algn="just"/>
            <a:r>
              <a:rPr lang="es-MX" dirty="0">
                <a:solidFill>
                  <a:schemeClr val="tx1"/>
                </a:solidFill>
              </a:rPr>
              <a:t>Pérdida de eficiencia del modelo</a:t>
            </a:r>
          </a:p>
          <a:p>
            <a:pPr algn="just"/>
            <a:r>
              <a:rPr lang="es-MX" dirty="0">
                <a:solidFill>
                  <a:schemeClr val="tx1"/>
                </a:solidFill>
              </a:rPr>
              <a:t>Sobreajuste del modelo</a:t>
            </a:r>
          </a:p>
          <a:p>
            <a:pPr algn="just"/>
            <a:endParaRPr lang="es-MX" dirty="0">
              <a:solidFill>
                <a:schemeClr val="tx1"/>
              </a:solidFill>
            </a:endParaRPr>
          </a:p>
          <a:p>
            <a:pPr algn="just"/>
            <a:endParaRPr lang="es-MX" dirty="0">
              <a:solidFill>
                <a:schemeClr val="tx1"/>
              </a:solidFill>
            </a:endParaRPr>
          </a:p>
          <a:p>
            <a:pPr algn="just"/>
            <a:endParaRPr lang="es-MX" dirty="0">
              <a:solidFill>
                <a:schemeClr val="tx1"/>
              </a:solidFill>
            </a:endParaRPr>
          </a:p>
          <a:p>
            <a:pPr algn="just"/>
            <a:endParaRPr lang="es-MX" dirty="0">
              <a:solidFill>
                <a:schemeClr val="tx1"/>
              </a:solidFill>
            </a:endParaRPr>
          </a:p>
          <a:p>
            <a:pPr algn="just"/>
            <a:endParaRPr lang="es-ES" dirty="0">
              <a:solidFill>
                <a:schemeClr val="tx1"/>
              </a:solidFill>
            </a:endParaRPr>
          </a:p>
        </p:txBody>
      </p:sp>
      <p:sp>
        <p:nvSpPr>
          <p:cNvPr id="16" name="Marcador de contenido 9">
            <a:extLst>
              <a:ext uri="{FF2B5EF4-FFF2-40B4-BE49-F238E27FC236}">
                <a16:creationId xmlns:a16="http://schemas.microsoft.com/office/drawing/2014/main" id="{BD57ACC6-5530-3FEC-24C7-914FD3747B3A}"/>
              </a:ext>
            </a:extLst>
          </p:cNvPr>
          <p:cNvSpPr txBox="1">
            <a:spLocks/>
          </p:cNvSpPr>
          <p:nvPr/>
        </p:nvSpPr>
        <p:spPr>
          <a:xfrm>
            <a:off x="7015772" y="2228003"/>
            <a:ext cx="4706957" cy="4272385"/>
          </a:xfrm>
          <a:prstGeom prst="rect">
            <a:avLst/>
          </a:prstGeom>
          <a:solidFill>
            <a:schemeClr val="accent3">
              <a:lumMod val="20000"/>
              <a:lumOff val="80000"/>
              <a:alpha val="50000"/>
            </a:scheme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SOLUCIONES:</a:t>
            </a:r>
          </a:p>
          <a:p>
            <a:pPr algn="just"/>
            <a:r>
              <a:rPr lang="es-MX" dirty="0">
                <a:solidFill>
                  <a:schemeClr val="tx1"/>
                </a:solidFill>
              </a:rPr>
              <a:t>Eliminar una o más variables altamente correlacionadas.</a:t>
            </a:r>
          </a:p>
          <a:p>
            <a:pPr algn="just"/>
            <a:r>
              <a:rPr lang="es-MX" dirty="0">
                <a:solidFill>
                  <a:schemeClr val="tx1"/>
                </a:solidFill>
              </a:rPr>
              <a:t>Combinar variables correlacionadas en un índice o componente (por ejemplo, usando Análisis de Componentes Principales).</a:t>
            </a:r>
          </a:p>
          <a:p>
            <a:pPr algn="just"/>
            <a:r>
              <a:rPr lang="es-MX" dirty="0">
                <a:solidFill>
                  <a:schemeClr val="tx1"/>
                </a:solidFill>
              </a:rPr>
              <a:t>Regularización como Ridge o Lasso.</a:t>
            </a:r>
          </a:p>
          <a:p>
            <a:pPr algn="just"/>
            <a:r>
              <a:rPr lang="es-MX" dirty="0">
                <a:solidFill>
                  <a:schemeClr val="tx1"/>
                </a:solidFill>
              </a:rPr>
              <a:t>Una solución común es trabajar con diferencias de las series o componentes principales, especialmente si el problema surge por tendencias compartidas entre las variables.</a:t>
            </a:r>
          </a:p>
        </p:txBody>
      </p:sp>
      <p:sp>
        <p:nvSpPr>
          <p:cNvPr id="6" name="Elipse 5">
            <a:extLst>
              <a:ext uri="{FF2B5EF4-FFF2-40B4-BE49-F238E27FC236}">
                <a16:creationId xmlns:a16="http://schemas.microsoft.com/office/drawing/2014/main" id="{B9446F95-FF1E-38FD-714C-59A62BCF745D}"/>
              </a:ext>
            </a:extLst>
          </p:cNvPr>
          <p:cNvSpPr/>
          <p:nvPr/>
        </p:nvSpPr>
        <p:spPr>
          <a:xfrm>
            <a:off x="581192" y="2180497"/>
            <a:ext cx="1533832" cy="1533832"/>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MX" sz="7200" b="1" dirty="0">
                <a:latin typeface="Arial" panose="020B0604020202020204" pitchFamily="34" charset="0"/>
                <a:cs typeface="Arial" panose="020B0604020202020204" pitchFamily="34" charset="0"/>
              </a:rPr>
              <a:t>5</a:t>
            </a:r>
            <a:endParaRPr lang="es-CL" sz="7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68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17774-E09B-8574-0E67-5138E046718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F63AFF4-DEB6-805D-102D-5E8E441540C7}"/>
              </a:ext>
            </a:extLst>
          </p:cNvPr>
          <p:cNvSpPr>
            <a:spLocks noGrp="1"/>
          </p:cNvSpPr>
          <p:nvPr>
            <p:ph type="title"/>
          </p:nvPr>
        </p:nvSpPr>
        <p:spPr/>
        <p:txBody>
          <a:bodyPr/>
          <a:lstStyle/>
          <a:p>
            <a:r>
              <a:rPr lang="es-ES" dirty="0"/>
              <a:t>SUPUESTOS DE </a:t>
            </a:r>
            <a:r>
              <a:rPr lang="es-ES" dirty="0" err="1"/>
              <a:t>mco</a:t>
            </a:r>
            <a:endParaRPr lang="es-ES" dirty="0"/>
          </a:p>
        </p:txBody>
      </p:sp>
      <p:sp>
        <p:nvSpPr>
          <p:cNvPr id="9" name="Marcador de contenido 5">
            <a:extLst>
              <a:ext uri="{FF2B5EF4-FFF2-40B4-BE49-F238E27FC236}">
                <a16:creationId xmlns:a16="http://schemas.microsoft.com/office/drawing/2014/main" id="{B27277C3-B3CC-AF8B-22AD-4A155EE3C9D8}"/>
              </a:ext>
            </a:extLst>
          </p:cNvPr>
          <p:cNvSpPr>
            <a:spLocks noGrp="1"/>
          </p:cNvSpPr>
          <p:nvPr>
            <p:ph idx="1"/>
          </p:nvPr>
        </p:nvSpPr>
        <p:spPr>
          <a:xfrm>
            <a:off x="2462981" y="1787137"/>
            <a:ext cx="9147826" cy="3083628"/>
          </a:xfrm>
        </p:spPr>
        <p:txBody>
          <a:bodyPr>
            <a:normAutofit/>
          </a:bodyPr>
          <a:lstStyle/>
          <a:p>
            <a:pPr marL="0" indent="0" algn="just">
              <a:buNone/>
            </a:pPr>
            <a:r>
              <a:rPr lang="es-MX" b="1" dirty="0"/>
              <a:t>NO AUTOCORRELACIÓN</a:t>
            </a:r>
          </a:p>
          <a:p>
            <a:pPr marL="0" indent="0" algn="just">
              <a:buNone/>
            </a:pPr>
            <a:r>
              <a:rPr lang="es-MX" dirty="0"/>
              <a:t>Los errores no están correlacionados entre sí. Es decir, el valor del error en una observación no debería estar relacionado con el valor del error en otra observación.</a:t>
            </a:r>
          </a:p>
          <a:p>
            <a:pPr marL="0" indent="0" algn="just">
              <a:buNone/>
            </a:pPr>
            <a:r>
              <a:rPr lang="es-MX" dirty="0"/>
              <a:t>El supuesto de no autocorrelación es esencial en modelos de regresión, especialmente en aquellos que analizan datos temporales o secuenciales. </a:t>
            </a:r>
          </a:p>
          <a:p>
            <a:pPr marL="0" indent="0" algn="just">
              <a:buNone/>
            </a:pPr>
            <a:endParaRPr lang="es-CL" dirty="0"/>
          </a:p>
        </p:txBody>
      </p:sp>
      <p:grpSp>
        <p:nvGrpSpPr>
          <p:cNvPr id="3" name="Grupo 2">
            <a:extLst>
              <a:ext uri="{FF2B5EF4-FFF2-40B4-BE49-F238E27FC236}">
                <a16:creationId xmlns:a16="http://schemas.microsoft.com/office/drawing/2014/main" id="{744A4326-80D4-8FC2-7F6B-9BD976F52140}"/>
              </a:ext>
            </a:extLst>
          </p:cNvPr>
          <p:cNvGrpSpPr/>
          <p:nvPr/>
        </p:nvGrpSpPr>
        <p:grpSpPr>
          <a:xfrm>
            <a:off x="10757121" y="808923"/>
            <a:ext cx="853686" cy="853686"/>
            <a:chOff x="10757121" y="808923"/>
            <a:chExt cx="853686" cy="853686"/>
          </a:xfrm>
        </p:grpSpPr>
        <p:sp>
          <p:nvSpPr>
            <p:cNvPr id="4" name="Elipse 3">
              <a:extLst>
                <a:ext uri="{FF2B5EF4-FFF2-40B4-BE49-F238E27FC236}">
                  <a16:creationId xmlns:a16="http://schemas.microsoft.com/office/drawing/2014/main" id="{8D12AB1D-EDED-00F7-F97E-6F15340C4EC7}"/>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Tendencia al alza con relleno sólido">
              <a:extLst>
                <a:ext uri="{FF2B5EF4-FFF2-40B4-BE49-F238E27FC236}">
                  <a16:creationId xmlns:a16="http://schemas.microsoft.com/office/drawing/2014/main" id="{4BDC4753-58F8-DA77-E35D-E82EE42950B4}"/>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6" name="Marcador de contenido 5">
            <a:extLst>
              <a:ext uri="{FF2B5EF4-FFF2-40B4-BE49-F238E27FC236}">
                <a16:creationId xmlns:a16="http://schemas.microsoft.com/office/drawing/2014/main" id="{CD7BB88C-D259-6058-78BD-0922EADA3A1F}"/>
              </a:ext>
            </a:extLst>
          </p:cNvPr>
          <p:cNvSpPr txBox="1">
            <a:spLocks/>
          </p:cNvSpPr>
          <p:nvPr/>
        </p:nvSpPr>
        <p:spPr>
          <a:xfrm>
            <a:off x="2462981" y="3714329"/>
            <a:ext cx="9147826" cy="115643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endParaRPr lang="es-CL" dirty="0"/>
          </a:p>
        </p:txBody>
      </p:sp>
      <p:sp>
        <p:nvSpPr>
          <p:cNvPr id="7" name="Elipse 6">
            <a:extLst>
              <a:ext uri="{FF2B5EF4-FFF2-40B4-BE49-F238E27FC236}">
                <a16:creationId xmlns:a16="http://schemas.microsoft.com/office/drawing/2014/main" id="{B90F554E-B104-C1DE-60D1-5E2A2A2E95C2}"/>
              </a:ext>
            </a:extLst>
          </p:cNvPr>
          <p:cNvSpPr/>
          <p:nvPr/>
        </p:nvSpPr>
        <p:spPr>
          <a:xfrm>
            <a:off x="698870" y="2180497"/>
            <a:ext cx="1533832" cy="1533832"/>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latin typeface="Arial" panose="020B0604020202020204" pitchFamily="34" charset="0"/>
                <a:cs typeface="Arial" panose="020B0604020202020204" pitchFamily="34" charset="0"/>
              </a:rPr>
              <a:t>6</a:t>
            </a:r>
            <a:endParaRPr lang="es-CL" sz="7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828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2C9BF-FD16-21B6-04EB-B35C985F4F0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6FE4FE2-AD07-6AF1-B51C-298C26A54F3F}"/>
              </a:ext>
            </a:extLst>
          </p:cNvPr>
          <p:cNvSpPr>
            <a:spLocks noGrp="1"/>
          </p:cNvSpPr>
          <p:nvPr>
            <p:ph type="title"/>
          </p:nvPr>
        </p:nvSpPr>
        <p:spPr/>
        <p:txBody>
          <a:bodyPr/>
          <a:lstStyle/>
          <a:p>
            <a:r>
              <a:rPr lang="es-ES" dirty="0"/>
              <a:t>SUPUESTOS DE </a:t>
            </a:r>
            <a:r>
              <a:rPr lang="es-ES" dirty="0" err="1"/>
              <a:t>mco</a:t>
            </a:r>
            <a:endParaRPr lang="es-ES" dirty="0"/>
          </a:p>
        </p:txBody>
      </p:sp>
      <p:grpSp>
        <p:nvGrpSpPr>
          <p:cNvPr id="3" name="Grupo 2">
            <a:extLst>
              <a:ext uri="{FF2B5EF4-FFF2-40B4-BE49-F238E27FC236}">
                <a16:creationId xmlns:a16="http://schemas.microsoft.com/office/drawing/2014/main" id="{3C1CC575-4496-F400-9B53-376669AA70A1}"/>
              </a:ext>
            </a:extLst>
          </p:cNvPr>
          <p:cNvGrpSpPr/>
          <p:nvPr/>
        </p:nvGrpSpPr>
        <p:grpSpPr>
          <a:xfrm>
            <a:off x="10757121" y="808923"/>
            <a:ext cx="853686" cy="853686"/>
            <a:chOff x="10757121" y="808923"/>
            <a:chExt cx="853686" cy="853686"/>
          </a:xfrm>
        </p:grpSpPr>
        <p:sp>
          <p:nvSpPr>
            <p:cNvPr id="4" name="Elipse 3">
              <a:extLst>
                <a:ext uri="{FF2B5EF4-FFF2-40B4-BE49-F238E27FC236}">
                  <a16:creationId xmlns:a16="http://schemas.microsoft.com/office/drawing/2014/main" id="{2591694C-FE3D-8894-7F30-54BE8D2CA9E5}"/>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Tendencia al alza con relleno sólido">
              <a:extLst>
                <a:ext uri="{FF2B5EF4-FFF2-40B4-BE49-F238E27FC236}">
                  <a16:creationId xmlns:a16="http://schemas.microsoft.com/office/drawing/2014/main" id="{62BDD7C2-9CFC-4481-D268-AEAC0263CBAB}"/>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3" name="Marcador de contenido 9">
            <a:extLst>
              <a:ext uri="{FF2B5EF4-FFF2-40B4-BE49-F238E27FC236}">
                <a16:creationId xmlns:a16="http://schemas.microsoft.com/office/drawing/2014/main" id="{97611F1D-33D8-BF2D-F3CC-934BE3C02163}"/>
              </a:ext>
            </a:extLst>
          </p:cNvPr>
          <p:cNvSpPr txBox="1">
            <a:spLocks/>
          </p:cNvSpPr>
          <p:nvPr/>
        </p:nvSpPr>
        <p:spPr>
          <a:xfrm>
            <a:off x="2286376" y="2228003"/>
            <a:ext cx="4558044" cy="4272385"/>
          </a:xfrm>
          <a:prstGeom prst="rect">
            <a:avLst/>
          </a:prstGeom>
          <a:solidFill>
            <a:schemeClr val="tx2">
              <a:lumMod val="10000"/>
              <a:lumOff val="90000"/>
              <a:alpha val="50000"/>
            </a:scheme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IMPORTANCIA:</a:t>
            </a:r>
          </a:p>
          <a:p>
            <a:pPr marL="0" indent="0" algn="just">
              <a:buNone/>
            </a:pPr>
            <a:endParaRPr lang="es-ES" b="1" dirty="0">
              <a:solidFill>
                <a:schemeClr val="tx1"/>
              </a:solidFill>
            </a:endParaRPr>
          </a:p>
          <a:p>
            <a:pPr algn="just"/>
            <a:r>
              <a:rPr lang="es-MX" dirty="0">
                <a:solidFill>
                  <a:schemeClr val="tx1"/>
                </a:solidFill>
              </a:rPr>
              <a:t>Asegura que los estimadores de mínimos cuadrados ordinarios (OLS) sean los más eficientes (varianza mínima).</a:t>
            </a:r>
          </a:p>
          <a:p>
            <a:pPr algn="just"/>
            <a:r>
              <a:rPr lang="es-MX" dirty="0">
                <a:solidFill>
                  <a:schemeClr val="tx1"/>
                </a:solidFill>
              </a:rPr>
              <a:t>Asegura que el modelo está capturando adecuadamente la dinámica de los datos, permitiendo realizar predicciones precisas.</a:t>
            </a:r>
          </a:p>
          <a:p>
            <a:pPr algn="just"/>
            <a:r>
              <a:rPr lang="es-MX" dirty="0">
                <a:solidFill>
                  <a:schemeClr val="tx1"/>
                </a:solidFill>
              </a:rPr>
              <a:t>Las pruebas estadísticas son precisas, lo que garantiza coeficientes significativos.</a:t>
            </a:r>
            <a:endParaRPr lang="es-ES" dirty="0">
              <a:solidFill>
                <a:schemeClr val="tx1"/>
              </a:solidFill>
            </a:endParaRPr>
          </a:p>
        </p:txBody>
      </p:sp>
      <p:sp>
        <p:nvSpPr>
          <p:cNvPr id="16" name="Marcador de contenido 9">
            <a:extLst>
              <a:ext uri="{FF2B5EF4-FFF2-40B4-BE49-F238E27FC236}">
                <a16:creationId xmlns:a16="http://schemas.microsoft.com/office/drawing/2014/main" id="{74C29C4E-08F7-24C9-B7B0-378BD79F686C}"/>
              </a:ext>
            </a:extLst>
          </p:cNvPr>
          <p:cNvSpPr txBox="1">
            <a:spLocks/>
          </p:cNvSpPr>
          <p:nvPr/>
        </p:nvSpPr>
        <p:spPr>
          <a:xfrm>
            <a:off x="7015772" y="2228003"/>
            <a:ext cx="4706957" cy="4272385"/>
          </a:xfrm>
          <a:prstGeom prst="rect">
            <a:avLst/>
          </a:prstGeom>
          <a:solidFill>
            <a:srgbClr val="DAC2EC">
              <a:alpha val="50000"/>
            </a:srgb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DETECCIÓN:</a:t>
            </a:r>
          </a:p>
          <a:p>
            <a:pPr marL="0" indent="0" algn="just">
              <a:buNone/>
            </a:pPr>
            <a:endParaRPr lang="es-ES" b="1" dirty="0">
              <a:solidFill>
                <a:schemeClr val="tx1"/>
              </a:solidFill>
            </a:endParaRPr>
          </a:p>
          <a:p>
            <a:pPr marL="0" indent="0" algn="just">
              <a:buNone/>
            </a:pPr>
            <a:endParaRPr lang="es-ES" b="1" dirty="0">
              <a:solidFill>
                <a:schemeClr val="tx1"/>
              </a:solidFill>
            </a:endParaRPr>
          </a:p>
          <a:p>
            <a:pPr algn="just"/>
            <a:r>
              <a:rPr lang="es-MX" dirty="0">
                <a:solidFill>
                  <a:schemeClr val="tx1"/>
                </a:solidFill>
              </a:rPr>
              <a:t>Gráfico de residuos</a:t>
            </a:r>
          </a:p>
          <a:p>
            <a:pPr algn="just"/>
            <a:r>
              <a:rPr lang="es-MX" dirty="0">
                <a:solidFill>
                  <a:schemeClr val="tx1"/>
                </a:solidFill>
              </a:rPr>
              <a:t>Función de autocorrelación (ACF)</a:t>
            </a:r>
          </a:p>
          <a:p>
            <a:pPr algn="just"/>
            <a:r>
              <a:rPr lang="es-MX" dirty="0">
                <a:solidFill>
                  <a:schemeClr val="tx1"/>
                </a:solidFill>
              </a:rPr>
              <a:t>Prueba de Durbin-Watson</a:t>
            </a:r>
          </a:p>
          <a:p>
            <a:pPr algn="just"/>
            <a:endParaRPr lang="es-MX" dirty="0">
              <a:solidFill>
                <a:schemeClr val="tx1"/>
              </a:solidFill>
            </a:endParaRPr>
          </a:p>
          <a:p>
            <a:pPr algn="just"/>
            <a:endParaRPr lang="es-MX" dirty="0">
              <a:solidFill>
                <a:schemeClr val="tx1"/>
              </a:solidFill>
            </a:endParaRPr>
          </a:p>
        </p:txBody>
      </p:sp>
      <p:sp>
        <p:nvSpPr>
          <p:cNvPr id="5" name="Elipse 4">
            <a:extLst>
              <a:ext uri="{FF2B5EF4-FFF2-40B4-BE49-F238E27FC236}">
                <a16:creationId xmlns:a16="http://schemas.microsoft.com/office/drawing/2014/main" id="{FA22CE24-666D-8D0C-EEF6-94E7CB72D3DE}"/>
              </a:ext>
            </a:extLst>
          </p:cNvPr>
          <p:cNvSpPr/>
          <p:nvPr/>
        </p:nvSpPr>
        <p:spPr>
          <a:xfrm>
            <a:off x="698870" y="2180497"/>
            <a:ext cx="1533832" cy="1533832"/>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latin typeface="Arial" panose="020B0604020202020204" pitchFamily="34" charset="0"/>
                <a:cs typeface="Arial" panose="020B0604020202020204" pitchFamily="34" charset="0"/>
              </a:rPr>
              <a:t>6</a:t>
            </a:r>
            <a:endParaRPr lang="es-CL" sz="7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640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4826E-67CF-D80B-C22E-A2CCDF3745C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427F098-1452-86D1-528F-B3B6523D3212}"/>
              </a:ext>
            </a:extLst>
          </p:cNvPr>
          <p:cNvSpPr>
            <a:spLocks noGrp="1"/>
          </p:cNvSpPr>
          <p:nvPr>
            <p:ph type="title"/>
          </p:nvPr>
        </p:nvSpPr>
        <p:spPr/>
        <p:txBody>
          <a:bodyPr/>
          <a:lstStyle/>
          <a:p>
            <a:r>
              <a:rPr lang="es-ES" dirty="0"/>
              <a:t>SUPUESTOS DE </a:t>
            </a:r>
            <a:r>
              <a:rPr lang="es-ES" dirty="0" err="1"/>
              <a:t>mco</a:t>
            </a:r>
            <a:endParaRPr lang="es-ES" dirty="0"/>
          </a:p>
        </p:txBody>
      </p:sp>
      <p:grpSp>
        <p:nvGrpSpPr>
          <p:cNvPr id="3" name="Grupo 2">
            <a:extLst>
              <a:ext uri="{FF2B5EF4-FFF2-40B4-BE49-F238E27FC236}">
                <a16:creationId xmlns:a16="http://schemas.microsoft.com/office/drawing/2014/main" id="{9F2FBD34-960A-DEBB-DF28-1BEDF2184493}"/>
              </a:ext>
            </a:extLst>
          </p:cNvPr>
          <p:cNvGrpSpPr/>
          <p:nvPr/>
        </p:nvGrpSpPr>
        <p:grpSpPr>
          <a:xfrm>
            <a:off x="10757121" y="808923"/>
            <a:ext cx="853686" cy="853686"/>
            <a:chOff x="10757121" y="808923"/>
            <a:chExt cx="853686" cy="853686"/>
          </a:xfrm>
        </p:grpSpPr>
        <p:sp>
          <p:nvSpPr>
            <p:cNvPr id="4" name="Elipse 3">
              <a:extLst>
                <a:ext uri="{FF2B5EF4-FFF2-40B4-BE49-F238E27FC236}">
                  <a16:creationId xmlns:a16="http://schemas.microsoft.com/office/drawing/2014/main" id="{F46208E0-CD88-E2C2-241E-178877A2D2B8}"/>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Tendencia al alza con relleno sólido">
              <a:extLst>
                <a:ext uri="{FF2B5EF4-FFF2-40B4-BE49-F238E27FC236}">
                  <a16:creationId xmlns:a16="http://schemas.microsoft.com/office/drawing/2014/main" id="{B91C1E0F-C0B1-F5A1-719D-57F52262CFA3}"/>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3" name="Marcador de contenido 9">
            <a:extLst>
              <a:ext uri="{FF2B5EF4-FFF2-40B4-BE49-F238E27FC236}">
                <a16:creationId xmlns:a16="http://schemas.microsoft.com/office/drawing/2014/main" id="{EA4C25EE-DFCD-773C-3F24-4A3677AF0836}"/>
              </a:ext>
            </a:extLst>
          </p:cNvPr>
          <p:cNvSpPr txBox="1">
            <a:spLocks/>
          </p:cNvSpPr>
          <p:nvPr/>
        </p:nvSpPr>
        <p:spPr>
          <a:xfrm>
            <a:off x="2286376" y="2228003"/>
            <a:ext cx="4558044" cy="4272385"/>
          </a:xfrm>
          <a:prstGeom prst="rect">
            <a:avLst/>
          </a:prstGeom>
          <a:solidFill>
            <a:schemeClr val="accent2">
              <a:lumMod val="20000"/>
              <a:lumOff val="80000"/>
              <a:alpha val="50000"/>
            </a:scheme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SI NO SE CUMPLE:</a:t>
            </a:r>
          </a:p>
          <a:p>
            <a:pPr algn="just"/>
            <a:r>
              <a:rPr lang="es-MX" dirty="0">
                <a:solidFill>
                  <a:schemeClr val="tx1"/>
                </a:solidFill>
              </a:rPr>
              <a:t>Si los residuos muestran </a:t>
            </a:r>
            <a:r>
              <a:rPr lang="es-MX" b="1" dirty="0">
                <a:solidFill>
                  <a:schemeClr val="tx1"/>
                </a:solidFill>
              </a:rPr>
              <a:t>autocorrelación</a:t>
            </a:r>
            <a:r>
              <a:rPr lang="es-MX" dirty="0">
                <a:solidFill>
                  <a:schemeClr val="tx1"/>
                </a:solidFill>
              </a:rPr>
              <a:t>, esto puede indicar que el modelo no está capturando completamente las relaciones en los datos.</a:t>
            </a:r>
          </a:p>
          <a:p>
            <a:pPr algn="just"/>
            <a:r>
              <a:rPr lang="es-MX" dirty="0">
                <a:solidFill>
                  <a:schemeClr val="tx1"/>
                </a:solidFill>
              </a:rPr>
              <a:t>En caso de autocorrelación, los estimadores aún son insesgados, pero no son eficientes.</a:t>
            </a:r>
          </a:p>
          <a:p>
            <a:pPr algn="just"/>
            <a:r>
              <a:rPr lang="es-MX" dirty="0">
                <a:solidFill>
                  <a:schemeClr val="tx1"/>
                </a:solidFill>
              </a:rPr>
              <a:t>Predicciones menos confiables.</a:t>
            </a:r>
          </a:p>
          <a:p>
            <a:pPr algn="just"/>
            <a:r>
              <a:rPr lang="es-MX" dirty="0">
                <a:solidFill>
                  <a:schemeClr val="tx1"/>
                </a:solidFill>
              </a:rPr>
              <a:t>Podría parecer que una variable independiente tiene un efecto significativo cuando en realidad no lo tiene (relación espuria), lo que lleva a interpretaciones engañosas.</a:t>
            </a:r>
          </a:p>
          <a:p>
            <a:pPr algn="just"/>
            <a:endParaRPr lang="es-MX" dirty="0">
              <a:solidFill>
                <a:schemeClr val="tx1"/>
              </a:solidFill>
            </a:endParaRPr>
          </a:p>
          <a:p>
            <a:pPr algn="just"/>
            <a:endParaRPr lang="es-MX" dirty="0">
              <a:solidFill>
                <a:schemeClr val="tx1"/>
              </a:solidFill>
            </a:endParaRPr>
          </a:p>
          <a:p>
            <a:pPr algn="just"/>
            <a:endParaRPr lang="es-MX" dirty="0">
              <a:solidFill>
                <a:schemeClr val="tx1"/>
              </a:solidFill>
            </a:endParaRPr>
          </a:p>
          <a:p>
            <a:pPr algn="just"/>
            <a:endParaRPr lang="es-MX" dirty="0">
              <a:solidFill>
                <a:schemeClr val="tx1"/>
              </a:solidFill>
            </a:endParaRPr>
          </a:p>
          <a:p>
            <a:pPr algn="just"/>
            <a:endParaRPr lang="es-MX" dirty="0">
              <a:solidFill>
                <a:schemeClr val="tx1"/>
              </a:solidFill>
            </a:endParaRPr>
          </a:p>
          <a:p>
            <a:pPr algn="just"/>
            <a:endParaRPr lang="es-ES" dirty="0">
              <a:solidFill>
                <a:schemeClr val="tx1"/>
              </a:solidFill>
            </a:endParaRPr>
          </a:p>
        </p:txBody>
      </p:sp>
      <p:sp>
        <p:nvSpPr>
          <p:cNvPr id="16" name="Marcador de contenido 9">
            <a:extLst>
              <a:ext uri="{FF2B5EF4-FFF2-40B4-BE49-F238E27FC236}">
                <a16:creationId xmlns:a16="http://schemas.microsoft.com/office/drawing/2014/main" id="{E95157B7-D256-688A-220B-4687F7D44DF8}"/>
              </a:ext>
            </a:extLst>
          </p:cNvPr>
          <p:cNvSpPr txBox="1">
            <a:spLocks/>
          </p:cNvSpPr>
          <p:nvPr/>
        </p:nvSpPr>
        <p:spPr>
          <a:xfrm>
            <a:off x="7015772" y="2228003"/>
            <a:ext cx="4706957" cy="4272385"/>
          </a:xfrm>
          <a:prstGeom prst="rect">
            <a:avLst/>
          </a:prstGeom>
          <a:solidFill>
            <a:schemeClr val="accent3">
              <a:lumMod val="20000"/>
              <a:lumOff val="80000"/>
              <a:alpha val="50000"/>
            </a:schemeClr>
          </a:solidFill>
        </p:spPr>
        <p:style>
          <a:lnRef idx="0">
            <a:scrgbClr r="0" g="0" b="0"/>
          </a:lnRef>
          <a:fillRef idx="0">
            <a:scrgbClr r="0" g="0" b="0"/>
          </a:fillRef>
          <a:effectRef idx="0">
            <a:scrgbClr r="0" g="0" b="0"/>
          </a:effectRef>
          <a:fontRef idx="minor">
            <a:schemeClr val="lt1"/>
          </a:fontRef>
        </p:style>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lt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lt1"/>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lt1"/>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lt1"/>
                </a:solidFill>
                <a:latin typeface="+mn-lt"/>
                <a:ea typeface="+mn-ea"/>
                <a:cs typeface="+mn-cs"/>
              </a:defRPr>
            </a:lvl9pPr>
          </a:lstStyle>
          <a:p>
            <a:pPr marL="0" indent="0" algn="just">
              <a:buNone/>
            </a:pPr>
            <a:r>
              <a:rPr lang="es-ES" b="1" dirty="0">
                <a:solidFill>
                  <a:schemeClr val="tx1"/>
                </a:solidFill>
              </a:rPr>
              <a:t>SOLUCIONES:</a:t>
            </a:r>
          </a:p>
          <a:p>
            <a:pPr marL="0" indent="0" algn="just">
              <a:buNone/>
            </a:pPr>
            <a:endParaRPr lang="es-ES" b="1" dirty="0">
              <a:solidFill>
                <a:schemeClr val="tx1"/>
              </a:solidFill>
            </a:endParaRPr>
          </a:p>
          <a:p>
            <a:pPr algn="just"/>
            <a:r>
              <a:rPr lang="es-MX" dirty="0">
                <a:solidFill>
                  <a:schemeClr val="tx1"/>
                </a:solidFill>
              </a:rPr>
              <a:t>Incluir variables explicativas adicionales.</a:t>
            </a:r>
          </a:p>
          <a:p>
            <a:pPr algn="just"/>
            <a:r>
              <a:rPr lang="es-MX" dirty="0">
                <a:solidFill>
                  <a:schemeClr val="tx1"/>
                </a:solidFill>
              </a:rPr>
              <a:t>Utilizar métodos de regresión robustos que ajusten los errores estándar de los coeficientes.</a:t>
            </a:r>
          </a:p>
          <a:p>
            <a:pPr algn="just"/>
            <a:r>
              <a:rPr lang="es-MX" dirty="0">
                <a:solidFill>
                  <a:schemeClr val="tx1"/>
                </a:solidFill>
              </a:rPr>
              <a:t>Usar modelos autorregresivos que modelan explícitamente la relación entre los valores pasados y futuros.</a:t>
            </a:r>
          </a:p>
          <a:p>
            <a:pPr algn="just"/>
            <a:endParaRPr lang="es-MX" dirty="0">
              <a:solidFill>
                <a:schemeClr val="tx1"/>
              </a:solidFill>
            </a:endParaRPr>
          </a:p>
        </p:txBody>
      </p:sp>
      <p:sp>
        <p:nvSpPr>
          <p:cNvPr id="5" name="Elipse 4">
            <a:extLst>
              <a:ext uri="{FF2B5EF4-FFF2-40B4-BE49-F238E27FC236}">
                <a16:creationId xmlns:a16="http://schemas.microsoft.com/office/drawing/2014/main" id="{B96EEC91-BB8A-FC1C-84E2-C80E1C4B20BF}"/>
              </a:ext>
            </a:extLst>
          </p:cNvPr>
          <p:cNvSpPr/>
          <p:nvPr/>
        </p:nvSpPr>
        <p:spPr>
          <a:xfrm>
            <a:off x="698870" y="2180497"/>
            <a:ext cx="1533832" cy="1533832"/>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latin typeface="Arial" panose="020B0604020202020204" pitchFamily="34" charset="0"/>
                <a:cs typeface="Arial" panose="020B0604020202020204" pitchFamily="34" charset="0"/>
              </a:rPr>
              <a:t>6</a:t>
            </a:r>
            <a:endParaRPr lang="es-CL" sz="7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617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ED5B0-44A7-9666-D973-81C79A94B74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58E2E8F-B083-E13A-168D-746D296F9329}"/>
              </a:ext>
            </a:extLst>
          </p:cNvPr>
          <p:cNvSpPr>
            <a:spLocks noGrp="1"/>
          </p:cNvSpPr>
          <p:nvPr>
            <p:ph type="title"/>
          </p:nvPr>
        </p:nvSpPr>
        <p:spPr/>
        <p:txBody>
          <a:bodyPr/>
          <a:lstStyle/>
          <a:p>
            <a:r>
              <a:rPr lang="es-ES" dirty="0"/>
              <a:t>SUPUESTOS DE </a:t>
            </a:r>
            <a:r>
              <a:rPr lang="es-ES" dirty="0" err="1"/>
              <a:t>mco</a:t>
            </a:r>
            <a:endParaRPr lang="es-ES" dirty="0"/>
          </a:p>
        </p:txBody>
      </p:sp>
      <p:sp>
        <p:nvSpPr>
          <p:cNvPr id="11" name="Marcador de contenido 10">
            <a:extLst>
              <a:ext uri="{FF2B5EF4-FFF2-40B4-BE49-F238E27FC236}">
                <a16:creationId xmlns:a16="http://schemas.microsoft.com/office/drawing/2014/main" id="{649B8C32-7193-AD6C-1531-682439B4CBF0}"/>
              </a:ext>
            </a:extLst>
          </p:cNvPr>
          <p:cNvSpPr>
            <a:spLocks noGrp="1"/>
          </p:cNvSpPr>
          <p:nvPr>
            <p:ph idx="1"/>
          </p:nvPr>
        </p:nvSpPr>
        <p:spPr>
          <a:xfrm>
            <a:off x="581192" y="2180497"/>
            <a:ext cx="11029615" cy="4102316"/>
          </a:xfrm>
        </p:spPr>
        <p:txBody>
          <a:bodyPr>
            <a:normAutofit/>
          </a:bodyPr>
          <a:lstStyle/>
          <a:p>
            <a:pPr marL="0" indent="0">
              <a:buNone/>
            </a:pPr>
            <a:r>
              <a:rPr lang="es-MX" sz="2000" dirty="0"/>
              <a:t>La regresión lineal (y los supuestos de MCO) puede ser un punto de partida en series de tiempo, pero no es el modelo ideal cuando los datos presentan características como autocorrelación, no estacionariedad, o dinámicas complejas. </a:t>
            </a:r>
          </a:p>
          <a:p>
            <a:pPr marL="0" indent="0">
              <a:buNone/>
            </a:pPr>
            <a:r>
              <a:rPr lang="es-MX" sz="2000" dirty="0"/>
              <a:t>Sin embargo, algunos de los supuestos de MCO (como la homocedasticidad o la ausencia de multicolinealidad) siguen siendo relevantes en el análisis de series de tiempo.</a:t>
            </a:r>
          </a:p>
          <a:p>
            <a:pPr marL="0" indent="0">
              <a:buNone/>
            </a:pPr>
            <a:endParaRPr lang="es-MX" sz="2000" dirty="0"/>
          </a:p>
          <a:p>
            <a:pPr marL="0" indent="0">
              <a:buNone/>
            </a:pPr>
            <a:endParaRPr lang="es-MX" sz="2000" dirty="0"/>
          </a:p>
        </p:txBody>
      </p:sp>
      <p:grpSp>
        <p:nvGrpSpPr>
          <p:cNvPr id="6" name="Grupo 5">
            <a:extLst>
              <a:ext uri="{FF2B5EF4-FFF2-40B4-BE49-F238E27FC236}">
                <a16:creationId xmlns:a16="http://schemas.microsoft.com/office/drawing/2014/main" id="{5700F322-181D-877C-7D14-ACD8C12D1AF6}"/>
              </a:ext>
            </a:extLst>
          </p:cNvPr>
          <p:cNvGrpSpPr/>
          <p:nvPr/>
        </p:nvGrpSpPr>
        <p:grpSpPr>
          <a:xfrm>
            <a:off x="10757121" y="808923"/>
            <a:ext cx="853686" cy="853686"/>
            <a:chOff x="10757121" y="808923"/>
            <a:chExt cx="853686" cy="853686"/>
          </a:xfrm>
        </p:grpSpPr>
        <p:sp>
          <p:nvSpPr>
            <p:cNvPr id="7" name="Elipse 6">
              <a:extLst>
                <a:ext uri="{FF2B5EF4-FFF2-40B4-BE49-F238E27FC236}">
                  <a16:creationId xmlns:a16="http://schemas.microsoft.com/office/drawing/2014/main" id="{8C390F39-0E17-D8A9-8BC3-628E8B9F0F3D}"/>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Tendencia al alza con relleno sólido">
              <a:extLst>
                <a:ext uri="{FF2B5EF4-FFF2-40B4-BE49-F238E27FC236}">
                  <a16:creationId xmlns:a16="http://schemas.microsoft.com/office/drawing/2014/main" id="{B6E14009-DB6A-94B6-7CBE-CBC484E822A9}"/>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30555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Números digitale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3" name="Subtítulo 2">
            <a:extLst>
              <a:ext uri="{FF2B5EF4-FFF2-40B4-BE49-F238E27FC236}">
                <a16:creationId xmlns:a16="http://schemas.microsoft.com/office/drawing/2014/main" id="{A9CB511D-EA45-4336-847C-1252667143B5}"/>
              </a:ext>
            </a:extLst>
          </p:cNvPr>
          <p:cNvSpPr>
            <a:spLocks noGrp="1"/>
          </p:cNvSpPr>
          <p:nvPr>
            <p:ph type="subTitle" idx="1"/>
          </p:nvPr>
        </p:nvSpPr>
        <p:spPr>
          <a:xfrm>
            <a:off x="8305153" y="3429000"/>
            <a:ext cx="3081576" cy="2629006"/>
          </a:xfrm>
        </p:spPr>
        <p:txBody>
          <a:bodyPr rtlCol="0">
            <a:normAutofit/>
          </a:bodyPr>
          <a:lstStyle/>
          <a:p>
            <a:pPr rtl="0">
              <a:spcAft>
                <a:spcPts val="0"/>
              </a:spcAft>
            </a:pPr>
            <a:r>
              <a:rPr lang="es-ES" b="1" dirty="0">
                <a:solidFill>
                  <a:srgbClr val="EBEBEB"/>
                </a:solidFill>
                <a:latin typeface="Calibri" panose="020F0502020204030204" pitchFamily="34" charset="0"/>
                <a:cs typeface="Calibri" panose="020F0502020204030204" pitchFamily="34" charset="0"/>
              </a:rPr>
              <a:t>DOCENTE: </a:t>
            </a:r>
          </a:p>
          <a:p>
            <a:pPr rtl="0">
              <a:spcAft>
                <a:spcPts val="0"/>
              </a:spcAft>
            </a:pPr>
            <a:r>
              <a:rPr lang="es-ES" cap="none" dirty="0" err="1">
                <a:solidFill>
                  <a:srgbClr val="EBEBEB"/>
                </a:solidFill>
                <a:latin typeface="Calibri" panose="020F0502020204030204" pitchFamily="34" charset="0"/>
                <a:cs typeface="Calibri" panose="020F0502020204030204" pitchFamily="34" charset="0"/>
              </a:rPr>
              <a:t>Mag</a:t>
            </a:r>
            <a:r>
              <a:rPr lang="es-ES" cap="none" dirty="0">
                <a:solidFill>
                  <a:srgbClr val="EBEBEB"/>
                </a:solidFill>
                <a:latin typeface="Calibri" panose="020F0502020204030204" pitchFamily="34" charset="0"/>
                <a:cs typeface="Calibri" panose="020F0502020204030204" pitchFamily="34" charset="0"/>
              </a:rPr>
              <a:t>. Paulette N. Reyes Baeza</a:t>
            </a:r>
          </a:p>
          <a:p>
            <a:pPr rtl="0">
              <a:spcAft>
                <a:spcPts val="0"/>
              </a:spcAft>
            </a:pPr>
            <a:endParaRPr lang="es-ES" b="1" cap="none" dirty="0">
              <a:solidFill>
                <a:srgbClr val="EBEBEB"/>
              </a:solidFill>
              <a:latin typeface="Calibri" panose="020F0502020204030204" pitchFamily="34" charset="0"/>
              <a:cs typeface="Calibri" panose="020F0502020204030204" pitchFamily="34" charset="0"/>
            </a:endParaRPr>
          </a:p>
          <a:p>
            <a:pPr rtl="0">
              <a:spcAft>
                <a:spcPts val="0"/>
              </a:spcAft>
            </a:pPr>
            <a:r>
              <a:rPr lang="es-ES" b="1" cap="none" dirty="0">
                <a:solidFill>
                  <a:srgbClr val="EBEBEB"/>
                </a:solidFill>
                <a:latin typeface="Calibri" panose="020F0502020204030204" pitchFamily="34" charset="0"/>
                <a:cs typeface="Calibri" panose="020F0502020204030204" pitchFamily="34" charset="0"/>
              </a:rPr>
              <a:t>CONTACTO:</a:t>
            </a:r>
          </a:p>
          <a:p>
            <a:pPr rtl="0">
              <a:spcAft>
                <a:spcPts val="0"/>
              </a:spcAft>
            </a:pPr>
            <a:r>
              <a:rPr lang="es-ES" cap="none" dirty="0">
                <a:solidFill>
                  <a:schemeClr val="bg2"/>
                </a:solidFill>
                <a:latin typeface="Calibri" panose="020F0502020204030204" pitchFamily="34" charset="0"/>
                <a:cs typeface="Calibri" panose="020F0502020204030204" pitchFamily="34" charset="0"/>
              </a:rPr>
              <a:t>preyesb@docente.uss.cl</a:t>
            </a:r>
          </a:p>
          <a:p>
            <a:pPr rtl="0"/>
            <a:endParaRPr lang="es-ES" dirty="0">
              <a:solidFill>
                <a:schemeClr val="bg2"/>
              </a:solidFill>
            </a:endParaRPr>
          </a:p>
        </p:txBody>
      </p:sp>
      <p:pic>
        <p:nvPicPr>
          <p:cNvPr id="2050" name="Picture 2" descr="Toma tu Foto || USS">
            <a:extLst>
              <a:ext uri="{FF2B5EF4-FFF2-40B4-BE49-F238E27FC236}">
                <a16:creationId xmlns:a16="http://schemas.microsoft.com/office/drawing/2014/main" id="{D53E6E09-3520-6E44-CC34-8A82BDD3A9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3142" y="799994"/>
            <a:ext cx="2525598" cy="2072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537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lecha de dardo en el centro de la diana">
            <a:extLst>
              <a:ext uri="{FF2B5EF4-FFF2-40B4-BE49-F238E27FC236}">
                <a16:creationId xmlns:a16="http://schemas.microsoft.com/office/drawing/2014/main" id="{4C05FC9A-6EE7-BA03-7BBE-3E2F262AE3D6}"/>
              </a:ext>
            </a:extLst>
          </p:cNvPr>
          <p:cNvPicPr>
            <a:picLocks noChangeAspect="1"/>
          </p:cNvPicPr>
          <p:nvPr/>
        </p:nvPicPr>
        <p:blipFill>
          <a:blip r:embed="rId3">
            <a:grayscl/>
          </a:blip>
          <a:srcRect t="7864" b="7864"/>
          <a:stretch/>
        </p:blipFill>
        <p:spPr>
          <a:xfrm>
            <a:off x="20" y="0"/>
            <a:ext cx="12191980" cy="6867226"/>
          </a:xfrm>
          <a:prstGeom prst="rect">
            <a:avLst/>
          </a:prstGeom>
        </p:spPr>
      </p:pic>
      <p:sp>
        <p:nvSpPr>
          <p:cNvPr id="9" name="Flecha: pentágono 8">
            <a:extLst>
              <a:ext uri="{FF2B5EF4-FFF2-40B4-BE49-F238E27FC236}">
                <a16:creationId xmlns:a16="http://schemas.microsoft.com/office/drawing/2014/main" id="{085908B3-50CD-096F-4FA3-B7E5C4260F7C}"/>
              </a:ext>
            </a:extLst>
          </p:cNvPr>
          <p:cNvSpPr/>
          <p:nvPr/>
        </p:nvSpPr>
        <p:spPr>
          <a:xfrm>
            <a:off x="0" y="956953"/>
            <a:ext cx="8051800" cy="1171575"/>
          </a:xfrm>
          <a:prstGeom prst="homePlat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rPr>
              <a:t> OBJETIVO DE LA UNIDAD</a:t>
            </a:r>
          </a:p>
        </p:txBody>
      </p:sp>
      <p:sp>
        <p:nvSpPr>
          <p:cNvPr id="5" name="Rectángulo 4">
            <a:extLst>
              <a:ext uri="{FF2B5EF4-FFF2-40B4-BE49-F238E27FC236}">
                <a16:creationId xmlns:a16="http://schemas.microsoft.com/office/drawing/2014/main" id="{3E6A6EAC-AF6B-129F-1630-2A4455BBA79F}"/>
              </a:ext>
            </a:extLst>
          </p:cNvPr>
          <p:cNvSpPr/>
          <p:nvPr/>
        </p:nvSpPr>
        <p:spPr>
          <a:xfrm>
            <a:off x="185492" y="3241142"/>
            <a:ext cx="8765468" cy="307674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ü"/>
            </a:pPr>
            <a:r>
              <a:rPr lang="es-ES" sz="2000" dirty="0">
                <a:solidFill>
                  <a:schemeClr val="accent1"/>
                </a:solidFill>
              </a:rPr>
              <a:t>Comprender qué son las series de tiempo y sus características.</a:t>
            </a:r>
          </a:p>
          <a:p>
            <a:pPr marL="342900" indent="-342900">
              <a:buFont typeface="Wingdings" panose="05000000000000000000" pitchFamily="2" charset="2"/>
              <a:buChar char="ü"/>
            </a:pPr>
            <a:r>
              <a:rPr lang="es-ES" sz="2000" dirty="0">
                <a:solidFill>
                  <a:schemeClr val="accent1"/>
                </a:solidFill>
              </a:rPr>
              <a:t>Reconocer los supuestos que deben cumplir el modelado de series de tiempo.</a:t>
            </a:r>
          </a:p>
          <a:p>
            <a:pPr marL="342900" indent="-342900">
              <a:buFont typeface="Wingdings" panose="05000000000000000000" pitchFamily="2" charset="2"/>
              <a:buChar char="ü"/>
            </a:pPr>
            <a:r>
              <a:rPr lang="es-ES" sz="2000" dirty="0">
                <a:solidFill>
                  <a:schemeClr val="accent1"/>
                </a:solidFill>
              </a:rPr>
              <a:t>Aplicar un análisis exploratorio de series de tiempo.</a:t>
            </a:r>
          </a:p>
        </p:txBody>
      </p:sp>
      <p:grpSp>
        <p:nvGrpSpPr>
          <p:cNvPr id="2" name="Grupo 1">
            <a:extLst>
              <a:ext uri="{FF2B5EF4-FFF2-40B4-BE49-F238E27FC236}">
                <a16:creationId xmlns:a16="http://schemas.microsoft.com/office/drawing/2014/main" id="{C771C3CD-8D8C-44EE-533A-0287E63A2808}"/>
              </a:ext>
            </a:extLst>
          </p:cNvPr>
          <p:cNvGrpSpPr/>
          <p:nvPr/>
        </p:nvGrpSpPr>
        <p:grpSpPr>
          <a:xfrm>
            <a:off x="8360953" y="5310170"/>
            <a:ext cx="1817873" cy="1817873"/>
            <a:chOff x="10122591" y="4729477"/>
            <a:chExt cx="1817873" cy="1817873"/>
          </a:xfrm>
        </p:grpSpPr>
        <p:sp>
          <p:nvSpPr>
            <p:cNvPr id="3" name="Rectángulo 2">
              <a:extLst>
                <a:ext uri="{FF2B5EF4-FFF2-40B4-BE49-F238E27FC236}">
                  <a16:creationId xmlns:a16="http://schemas.microsoft.com/office/drawing/2014/main" id="{94A6630A-7F8E-80E4-D535-C57970F07F2C}"/>
                </a:ext>
              </a:extLst>
            </p:cNvPr>
            <p:cNvSpPr/>
            <p:nvPr/>
          </p:nvSpPr>
          <p:spPr>
            <a:xfrm>
              <a:off x="10422384" y="5140011"/>
              <a:ext cx="1188423" cy="721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áfico 5" descr="Comentario importante con relleno sólido">
              <a:extLst>
                <a:ext uri="{FF2B5EF4-FFF2-40B4-BE49-F238E27FC236}">
                  <a16:creationId xmlns:a16="http://schemas.microsoft.com/office/drawing/2014/main" id="{540A1284-2B4A-5AEE-8F6E-4701FC5DE9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22591" y="4729477"/>
              <a:ext cx="1817873" cy="1817873"/>
            </a:xfrm>
            <a:prstGeom prst="rect">
              <a:avLst/>
            </a:prstGeom>
          </p:spPr>
        </p:pic>
      </p:grpSp>
    </p:spTree>
    <p:extLst>
      <p:ext uri="{BB962C8B-B14F-4D97-AF65-F5344CB8AC3E}">
        <p14:creationId xmlns:p14="http://schemas.microsoft.com/office/powerpoint/2010/main" val="418785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622D93-3571-2C1A-817B-3BF9086D5407}"/>
              </a:ext>
            </a:extLst>
          </p:cNvPr>
          <p:cNvSpPr>
            <a:spLocks noGrp="1"/>
          </p:cNvSpPr>
          <p:nvPr>
            <p:ph type="title"/>
          </p:nvPr>
        </p:nvSpPr>
        <p:spPr>
          <a:xfrm>
            <a:off x="581192" y="702156"/>
            <a:ext cx="11029616" cy="1013800"/>
          </a:xfrm>
        </p:spPr>
        <p:txBody>
          <a:bodyPr anchor="b">
            <a:normAutofit/>
          </a:bodyPr>
          <a:lstStyle/>
          <a:p>
            <a:r>
              <a:rPr lang="es-ES" dirty="0"/>
              <a:t>CONTENIDOS</a:t>
            </a:r>
          </a:p>
        </p:txBody>
      </p:sp>
      <p:graphicFrame>
        <p:nvGraphicFramePr>
          <p:cNvPr id="5" name="Marcador de contenido 2">
            <a:extLst>
              <a:ext uri="{FF2B5EF4-FFF2-40B4-BE49-F238E27FC236}">
                <a16:creationId xmlns:a16="http://schemas.microsoft.com/office/drawing/2014/main" id="{14B6ECE3-4BD0-BF23-62AD-03E37000161B}"/>
              </a:ext>
            </a:extLst>
          </p:cNvPr>
          <p:cNvGraphicFramePr>
            <a:graphicFrameLocks noGrp="1"/>
          </p:cNvGraphicFramePr>
          <p:nvPr>
            <p:ph idx="1"/>
            <p:extLst>
              <p:ext uri="{D42A27DB-BD31-4B8C-83A1-F6EECF244321}">
                <p14:modId xmlns:p14="http://schemas.microsoft.com/office/powerpoint/2010/main" val="237923251"/>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3387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05314-E680-C4DB-23E7-929B6CEAA7E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DE0822B-027D-D0FC-25C7-F918A7F8B31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brightnessContrast contrast="-40000"/>
                    </a14:imgEffect>
                  </a14:imgLayer>
                </a14:imgProps>
              </a:ext>
              <a:ext uri="{837473B0-CC2E-450A-ABE3-18F120FF3D39}">
                <a1611:picAttrSrcUrl xmlns:a1611="http://schemas.microsoft.com/office/drawing/2016/11/main" r:id="rId5"/>
              </a:ext>
            </a:extLst>
          </a:blip>
          <a:srcRect t="7845" b="7845"/>
          <a:stretch/>
        </p:blipFill>
        <p:spPr>
          <a:xfrm>
            <a:off x="-3047" y="10"/>
            <a:ext cx="12191999" cy="6857990"/>
          </a:xfrm>
          <a:prstGeom prst="rect">
            <a:avLst/>
          </a:prstGeom>
        </p:spPr>
      </p:pic>
      <p:sp>
        <p:nvSpPr>
          <p:cNvPr id="4" name="Título 1">
            <a:extLst>
              <a:ext uri="{FF2B5EF4-FFF2-40B4-BE49-F238E27FC236}">
                <a16:creationId xmlns:a16="http://schemas.microsoft.com/office/drawing/2014/main" id="{4944AACA-80F9-5BD3-F5A1-AE8F34CAA748}"/>
              </a:ext>
            </a:extLst>
          </p:cNvPr>
          <p:cNvSpPr txBox="1">
            <a:spLocks/>
          </p:cNvSpPr>
          <p:nvPr/>
        </p:nvSpPr>
        <p:spPr>
          <a:xfrm>
            <a:off x="-3047" y="2994274"/>
            <a:ext cx="12188952" cy="869451"/>
          </a:xfrm>
          <a:prstGeom prst="rect">
            <a:avLst/>
          </a:prstGeom>
          <a:solidFill>
            <a:schemeClr val="tx1">
              <a:lumMod val="95000"/>
              <a:lumOff val="5000"/>
              <a:alpha val="50000"/>
            </a:schemeClr>
          </a:solidFill>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5200" dirty="0">
                <a:solidFill>
                  <a:srgbClr val="FFFFFF"/>
                </a:solidFill>
              </a:rPr>
              <a:t>SUPUESTOS DE MCO</a:t>
            </a:r>
          </a:p>
        </p:txBody>
      </p:sp>
      <p:pic>
        <p:nvPicPr>
          <p:cNvPr id="6" name="Picture 2">
            <a:extLst>
              <a:ext uri="{FF2B5EF4-FFF2-40B4-BE49-F238E27FC236}">
                <a16:creationId xmlns:a16="http://schemas.microsoft.com/office/drawing/2014/main" id="{15D8C8A8-0882-8E52-FE35-344BA0A86F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491" y="5950870"/>
            <a:ext cx="2526150" cy="775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21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E79A2-7C96-1C9B-8F8C-A8215F931BE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167ADEC-3390-41C8-B2AF-10FFE90C942F}"/>
              </a:ext>
            </a:extLst>
          </p:cNvPr>
          <p:cNvSpPr>
            <a:spLocks noGrp="1"/>
          </p:cNvSpPr>
          <p:nvPr>
            <p:ph type="title"/>
          </p:nvPr>
        </p:nvSpPr>
        <p:spPr/>
        <p:txBody>
          <a:bodyPr/>
          <a:lstStyle/>
          <a:p>
            <a:r>
              <a:rPr lang="es-ES" dirty="0" err="1"/>
              <a:t>MODELAdO</a:t>
            </a:r>
            <a:r>
              <a:rPr lang="es-ES" dirty="0"/>
              <a:t> DE SERIES DE TIEMPO</a:t>
            </a:r>
          </a:p>
        </p:txBody>
      </p:sp>
      <p:sp>
        <p:nvSpPr>
          <p:cNvPr id="11" name="Marcador de contenido 10">
            <a:extLst>
              <a:ext uri="{FF2B5EF4-FFF2-40B4-BE49-F238E27FC236}">
                <a16:creationId xmlns:a16="http://schemas.microsoft.com/office/drawing/2014/main" id="{89E22744-1E33-A3AA-CA13-BC35C59FACF4}"/>
              </a:ext>
            </a:extLst>
          </p:cNvPr>
          <p:cNvSpPr>
            <a:spLocks noGrp="1"/>
          </p:cNvSpPr>
          <p:nvPr>
            <p:ph idx="1"/>
          </p:nvPr>
        </p:nvSpPr>
        <p:spPr>
          <a:xfrm>
            <a:off x="581192" y="2180497"/>
            <a:ext cx="11029615" cy="4102316"/>
          </a:xfrm>
        </p:spPr>
        <p:txBody>
          <a:bodyPr>
            <a:normAutofit/>
          </a:bodyPr>
          <a:lstStyle/>
          <a:p>
            <a:pPr marL="0" indent="0">
              <a:buNone/>
            </a:pPr>
            <a:r>
              <a:rPr lang="es-ES" b="1" dirty="0"/>
              <a:t>MODELADO DE SERIES DE TIEMPO</a:t>
            </a:r>
          </a:p>
          <a:p>
            <a:pPr marL="0" indent="0">
              <a:buNone/>
            </a:pPr>
            <a:endParaRPr lang="es-MX" dirty="0"/>
          </a:p>
          <a:p>
            <a:pPr marL="0" indent="0">
              <a:buNone/>
            </a:pPr>
            <a:r>
              <a:rPr lang="es-MX" dirty="0"/>
              <a:t>Para poder predecir el comportamiento de una variable es necesario utilizar modelos matemáticos para predecir los valores de la variable objetivo.</a:t>
            </a:r>
          </a:p>
          <a:p>
            <a:pPr marL="0" indent="0">
              <a:buNone/>
            </a:pPr>
            <a:r>
              <a:rPr lang="es-MX" dirty="0"/>
              <a:t>El modelo de </a:t>
            </a:r>
            <a:r>
              <a:rPr lang="es-MX" b="1" dirty="0"/>
              <a:t>regresión</a:t>
            </a:r>
            <a:r>
              <a:rPr lang="es-MX" dirty="0"/>
              <a:t> lineal es una representación matemática que describe cómo una o más variables independientes (𝑋) se relacionan con una variable dependiente (𝑌) mediante una línea recta (en el caso más simple).</a:t>
            </a:r>
          </a:p>
          <a:p>
            <a:pPr marL="0" indent="0">
              <a:buNone/>
            </a:pPr>
            <a:r>
              <a:rPr lang="es-MX" dirty="0"/>
              <a:t>Este es el modelo más básico que puede utilizarse para modelar series de tiempo y como todo modelo, este va a presentar errores o “residuos” cuando se intenta predecir el comportamiento de una variable.</a:t>
            </a:r>
          </a:p>
        </p:txBody>
      </p:sp>
      <p:grpSp>
        <p:nvGrpSpPr>
          <p:cNvPr id="6" name="Grupo 5">
            <a:extLst>
              <a:ext uri="{FF2B5EF4-FFF2-40B4-BE49-F238E27FC236}">
                <a16:creationId xmlns:a16="http://schemas.microsoft.com/office/drawing/2014/main" id="{92B87E73-D585-9E52-A385-E20374D265CE}"/>
              </a:ext>
            </a:extLst>
          </p:cNvPr>
          <p:cNvGrpSpPr/>
          <p:nvPr/>
        </p:nvGrpSpPr>
        <p:grpSpPr>
          <a:xfrm>
            <a:off x="10757121" y="808923"/>
            <a:ext cx="853686" cy="853686"/>
            <a:chOff x="10757121" y="808923"/>
            <a:chExt cx="853686" cy="853686"/>
          </a:xfrm>
        </p:grpSpPr>
        <p:sp>
          <p:nvSpPr>
            <p:cNvPr id="7" name="Elipse 6">
              <a:extLst>
                <a:ext uri="{FF2B5EF4-FFF2-40B4-BE49-F238E27FC236}">
                  <a16:creationId xmlns:a16="http://schemas.microsoft.com/office/drawing/2014/main" id="{FF630C5D-FF06-227B-25F6-704F1399DDBC}"/>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Tendencia al alza con relleno sólido">
              <a:extLst>
                <a:ext uri="{FF2B5EF4-FFF2-40B4-BE49-F238E27FC236}">
                  <a16:creationId xmlns:a16="http://schemas.microsoft.com/office/drawing/2014/main" id="{2889835E-8FF6-74F6-6F98-2706238C2BD9}"/>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338085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1C54A-3304-145D-B285-C40D46F753C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0AE54D2-B401-5218-D658-27FF69F1BCB8}"/>
              </a:ext>
            </a:extLst>
          </p:cNvPr>
          <p:cNvSpPr>
            <a:spLocks noGrp="1"/>
          </p:cNvSpPr>
          <p:nvPr>
            <p:ph type="title"/>
          </p:nvPr>
        </p:nvSpPr>
        <p:spPr/>
        <p:txBody>
          <a:bodyPr/>
          <a:lstStyle/>
          <a:p>
            <a:r>
              <a:rPr lang="es-ES" dirty="0"/>
              <a:t>MINIMOS CUADRADOS ORDINARIOS (MCO)</a:t>
            </a:r>
          </a:p>
        </p:txBody>
      </p:sp>
      <p:sp>
        <p:nvSpPr>
          <p:cNvPr id="11" name="Marcador de contenido 10">
            <a:extLst>
              <a:ext uri="{FF2B5EF4-FFF2-40B4-BE49-F238E27FC236}">
                <a16:creationId xmlns:a16="http://schemas.microsoft.com/office/drawing/2014/main" id="{D4666E59-EF8D-E67A-8903-E42062E31FD4}"/>
              </a:ext>
            </a:extLst>
          </p:cNvPr>
          <p:cNvSpPr>
            <a:spLocks noGrp="1"/>
          </p:cNvSpPr>
          <p:nvPr>
            <p:ph idx="1"/>
          </p:nvPr>
        </p:nvSpPr>
        <p:spPr>
          <a:xfrm>
            <a:off x="581192" y="2180497"/>
            <a:ext cx="11029615" cy="4102316"/>
          </a:xfrm>
        </p:spPr>
        <p:txBody>
          <a:bodyPr>
            <a:normAutofit/>
          </a:bodyPr>
          <a:lstStyle/>
          <a:p>
            <a:pPr marL="0" indent="0">
              <a:buNone/>
            </a:pPr>
            <a:r>
              <a:rPr lang="es-ES" b="1" dirty="0"/>
              <a:t>MÍNIMOS CUADRADOS ORDINARIOS</a:t>
            </a:r>
          </a:p>
          <a:p>
            <a:pPr marL="0" indent="0">
              <a:buNone/>
            </a:pPr>
            <a:endParaRPr lang="es-MX" dirty="0"/>
          </a:p>
          <a:p>
            <a:pPr marL="0" indent="0">
              <a:buNone/>
            </a:pPr>
            <a:r>
              <a:rPr lang="es-MX" b="1" dirty="0"/>
              <a:t>Mínimos cuadrados ordinarios (MCO) </a:t>
            </a:r>
            <a:r>
              <a:rPr lang="es-MX" dirty="0"/>
              <a:t>es un método para encontrar los parámetros en un modelo de regresión lineal que </a:t>
            </a:r>
            <a:r>
              <a:rPr lang="es-MX" b="1" dirty="0"/>
              <a:t>minimice el error de las predicciones de dicho modelo.</a:t>
            </a:r>
          </a:p>
          <a:p>
            <a:pPr marL="0" indent="0">
              <a:buNone/>
            </a:pPr>
            <a:r>
              <a:rPr lang="es-MX" dirty="0"/>
              <a:t>Los </a:t>
            </a:r>
            <a:r>
              <a:rPr lang="es-MX" b="1" dirty="0"/>
              <a:t>residuos</a:t>
            </a:r>
            <a:r>
              <a:rPr lang="es-MX" dirty="0"/>
              <a:t> o errores del modelo son las diferencias entre los valores observados y los valores predichos.</a:t>
            </a:r>
            <a:endParaRPr lang="es-MX" b="1" dirty="0"/>
          </a:p>
          <a:p>
            <a:pPr marL="0" indent="0">
              <a:buNone/>
            </a:pPr>
            <a:r>
              <a:rPr lang="es-MX" dirty="0"/>
              <a:t>Este método minimiza la suma del cuadrado de las distancias verticales entre las respuestas observadas en la muestra y las respuestas del modelo, es decir, la diferencia entre el valor estimado por la predicción del modelo y el valor real de la variable objetivo. </a:t>
            </a:r>
          </a:p>
        </p:txBody>
      </p:sp>
      <p:grpSp>
        <p:nvGrpSpPr>
          <p:cNvPr id="6" name="Grupo 5">
            <a:extLst>
              <a:ext uri="{FF2B5EF4-FFF2-40B4-BE49-F238E27FC236}">
                <a16:creationId xmlns:a16="http://schemas.microsoft.com/office/drawing/2014/main" id="{A794B220-D4DD-D0ED-2CF2-EFE24BDDD4FD}"/>
              </a:ext>
            </a:extLst>
          </p:cNvPr>
          <p:cNvGrpSpPr/>
          <p:nvPr/>
        </p:nvGrpSpPr>
        <p:grpSpPr>
          <a:xfrm>
            <a:off x="10757121" y="808923"/>
            <a:ext cx="853686" cy="853686"/>
            <a:chOff x="10757121" y="808923"/>
            <a:chExt cx="853686" cy="853686"/>
          </a:xfrm>
        </p:grpSpPr>
        <p:sp>
          <p:nvSpPr>
            <p:cNvPr id="7" name="Elipse 6">
              <a:extLst>
                <a:ext uri="{FF2B5EF4-FFF2-40B4-BE49-F238E27FC236}">
                  <a16:creationId xmlns:a16="http://schemas.microsoft.com/office/drawing/2014/main" id="{88A17022-DC53-9AA3-D982-168B052E151F}"/>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Tendencia al alza con relleno sólido">
              <a:extLst>
                <a:ext uri="{FF2B5EF4-FFF2-40B4-BE49-F238E27FC236}">
                  <a16:creationId xmlns:a16="http://schemas.microsoft.com/office/drawing/2014/main" id="{E26E8DDA-A294-999D-496F-8A7BD22F8CE3}"/>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104880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5F883-3B66-8EA5-89B8-61219EE718B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BF47A51-8CE0-C229-3841-69BA90BFCD64}"/>
              </a:ext>
            </a:extLst>
          </p:cNvPr>
          <p:cNvSpPr>
            <a:spLocks noGrp="1"/>
          </p:cNvSpPr>
          <p:nvPr>
            <p:ph type="title"/>
          </p:nvPr>
        </p:nvSpPr>
        <p:spPr/>
        <p:txBody>
          <a:bodyPr/>
          <a:lstStyle/>
          <a:p>
            <a:r>
              <a:rPr lang="es-ES" dirty="0"/>
              <a:t>MINIMOS CUADRADOS ORDINARIOS (MCO)</a:t>
            </a:r>
          </a:p>
        </p:txBody>
      </p:sp>
      <p:sp>
        <p:nvSpPr>
          <p:cNvPr id="11" name="Marcador de contenido 10">
            <a:extLst>
              <a:ext uri="{FF2B5EF4-FFF2-40B4-BE49-F238E27FC236}">
                <a16:creationId xmlns:a16="http://schemas.microsoft.com/office/drawing/2014/main" id="{FCB84984-7893-52CF-ADD1-12CE222837E3}"/>
              </a:ext>
            </a:extLst>
          </p:cNvPr>
          <p:cNvSpPr>
            <a:spLocks noGrp="1"/>
          </p:cNvSpPr>
          <p:nvPr>
            <p:ph idx="1"/>
          </p:nvPr>
        </p:nvSpPr>
        <p:spPr>
          <a:xfrm>
            <a:off x="581192" y="2180497"/>
            <a:ext cx="11029615" cy="4102316"/>
          </a:xfrm>
        </p:spPr>
        <p:txBody>
          <a:bodyPr>
            <a:normAutofit/>
          </a:bodyPr>
          <a:lstStyle/>
          <a:p>
            <a:pPr marL="0" indent="0">
              <a:buNone/>
            </a:pPr>
            <a:r>
              <a:rPr lang="es-ES" b="1" dirty="0"/>
              <a:t>MÍNIMOS CUADRADOS ORDINARIOS</a:t>
            </a:r>
          </a:p>
          <a:p>
            <a:pPr marL="0" indent="0">
              <a:buNone/>
            </a:pPr>
            <a:endParaRPr lang="es-MX" dirty="0"/>
          </a:p>
          <a:p>
            <a:pPr marL="0" indent="0">
              <a:buNone/>
            </a:pPr>
            <a:r>
              <a:rPr lang="es-MX" b="1" dirty="0"/>
              <a:t>Mínimos cuadrados ordinarios (MCO) </a:t>
            </a:r>
            <a:r>
              <a:rPr lang="es-MX" dirty="0"/>
              <a:t>es un método para encontrar los parámetros en un modelo de regresión lineal que </a:t>
            </a:r>
            <a:r>
              <a:rPr lang="es-MX" b="1" dirty="0"/>
              <a:t>minimice el error de las predicciones de dicho modelo.</a:t>
            </a:r>
          </a:p>
          <a:p>
            <a:pPr marL="0" indent="0">
              <a:buNone/>
            </a:pPr>
            <a:r>
              <a:rPr lang="es-MX" dirty="0"/>
              <a:t>Los </a:t>
            </a:r>
            <a:r>
              <a:rPr lang="es-MX" b="1" dirty="0"/>
              <a:t>residuos</a:t>
            </a:r>
            <a:r>
              <a:rPr lang="es-MX" dirty="0"/>
              <a:t> o errores del modelo son las diferencias entre los valores observados y los valores predichos.</a:t>
            </a:r>
            <a:endParaRPr lang="es-MX" b="1" dirty="0"/>
          </a:p>
          <a:p>
            <a:pPr marL="0" indent="0">
              <a:buNone/>
            </a:pPr>
            <a:r>
              <a:rPr lang="es-MX" dirty="0"/>
              <a:t>Este método minimiza la suma del cuadrado de las distancias verticales entre las respuestas observadas en la muestra y las respuestas del modelo, es decir, la diferencia entre el valor estimado por la predicción del modelo y el valor real de la variable objetivo. </a:t>
            </a:r>
          </a:p>
        </p:txBody>
      </p:sp>
      <p:grpSp>
        <p:nvGrpSpPr>
          <p:cNvPr id="6" name="Grupo 5">
            <a:extLst>
              <a:ext uri="{FF2B5EF4-FFF2-40B4-BE49-F238E27FC236}">
                <a16:creationId xmlns:a16="http://schemas.microsoft.com/office/drawing/2014/main" id="{FBAE6319-677C-9967-74AA-ADACA65B2F1F}"/>
              </a:ext>
            </a:extLst>
          </p:cNvPr>
          <p:cNvGrpSpPr/>
          <p:nvPr/>
        </p:nvGrpSpPr>
        <p:grpSpPr>
          <a:xfrm>
            <a:off x="10757121" y="808923"/>
            <a:ext cx="853686" cy="853686"/>
            <a:chOff x="10757121" y="808923"/>
            <a:chExt cx="853686" cy="853686"/>
          </a:xfrm>
        </p:grpSpPr>
        <p:sp>
          <p:nvSpPr>
            <p:cNvPr id="7" name="Elipse 6">
              <a:extLst>
                <a:ext uri="{FF2B5EF4-FFF2-40B4-BE49-F238E27FC236}">
                  <a16:creationId xmlns:a16="http://schemas.microsoft.com/office/drawing/2014/main" id="{D3D948B9-1098-11D5-0E70-27C7C9BB71F8}"/>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Tendencia al alza con relleno sólido">
              <a:extLst>
                <a:ext uri="{FF2B5EF4-FFF2-40B4-BE49-F238E27FC236}">
                  <a16:creationId xmlns:a16="http://schemas.microsoft.com/office/drawing/2014/main" id="{9068D69E-449B-5487-9566-422961356406}"/>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491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60A58-49CC-B1E1-0CC7-D46CC511BB6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EF1245F-0448-E704-87C2-CBADDABD9681}"/>
              </a:ext>
            </a:extLst>
          </p:cNvPr>
          <p:cNvSpPr>
            <a:spLocks noGrp="1"/>
          </p:cNvSpPr>
          <p:nvPr>
            <p:ph type="title"/>
          </p:nvPr>
        </p:nvSpPr>
        <p:spPr>
          <a:xfrm>
            <a:off x="581192" y="702156"/>
            <a:ext cx="11029616" cy="1013800"/>
          </a:xfrm>
        </p:spPr>
        <p:txBody>
          <a:bodyPr anchor="b">
            <a:normAutofit/>
          </a:bodyPr>
          <a:lstStyle/>
          <a:p>
            <a:r>
              <a:rPr lang="es-ES" dirty="0"/>
              <a:t>SUPUESTOS DE </a:t>
            </a:r>
            <a:r>
              <a:rPr lang="es-ES" dirty="0" err="1"/>
              <a:t>mco</a:t>
            </a:r>
            <a:endParaRPr lang="es-ES" dirty="0"/>
          </a:p>
        </p:txBody>
      </p:sp>
      <p:graphicFrame>
        <p:nvGraphicFramePr>
          <p:cNvPr id="13" name="Marcador de contenido 10">
            <a:extLst>
              <a:ext uri="{FF2B5EF4-FFF2-40B4-BE49-F238E27FC236}">
                <a16:creationId xmlns:a16="http://schemas.microsoft.com/office/drawing/2014/main" id="{0EECB793-38E9-9F81-44DA-238EFBAF6C67}"/>
              </a:ext>
            </a:extLst>
          </p:cNvPr>
          <p:cNvGraphicFramePr>
            <a:graphicFrameLocks noGrp="1"/>
          </p:cNvGraphicFramePr>
          <p:nvPr>
            <p:ph idx="1"/>
            <p:extLst>
              <p:ext uri="{D42A27DB-BD31-4B8C-83A1-F6EECF244321}">
                <p14:modId xmlns:p14="http://schemas.microsoft.com/office/powerpoint/2010/main" val="4113359281"/>
              </p:ext>
            </p:extLst>
          </p:nvPr>
        </p:nvGraphicFramePr>
        <p:xfrm>
          <a:off x="581192" y="2705597"/>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upo 2">
            <a:extLst>
              <a:ext uri="{FF2B5EF4-FFF2-40B4-BE49-F238E27FC236}">
                <a16:creationId xmlns:a16="http://schemas.microsoft.com/office/drawing/2014/main" id="{8A616C00-336D-00DE-4E90-46CD384799DE}"/>
              </a:ext>
            </a:extLst>
          </p:cNvPr>
          <p:cNvGrpSpPr/>
          <p:nvPr/>
        </p:nvGrpSpPr>
        <p:grpSpPr>
          <a:xfrm>
            <a:off x="10757121" y="808923"/>
            <a:ext cx="853686" cy="853686"/>
            <a:chOff x="10757121" y="808923"/>
            <a:chExt cx="853686" cy="853686"/>
          </a:xfrm>
        </p:grpSpPr>
        <p:sp>
          <p:nvSpPr>
            <p:cNvPr id="4" name="Elipse 3">
              <a:extLst>
                <a:ext uri="{FF2B5EF4-FFF2-40B4-BE49-F238E27FC236}">
                  <a16:creationId xmlns:a16="http://schemas.microsoft.com/office/drawing/2014/main" id="{EDA6E705-838A-7544-D6A4-A37F552FF1A0}"/>
                </a:ext>
              </a:extLst>
            </p:cNvPr>
            <p:cNvSpPr/>
            <p:nvPr/>
          </p:nvSpPr>
          <p:spPr>
            <a:xfrm>
              <a:off x="10757121" y="808923"/>
              <a:ext cx="853686" cy="853686"/>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5" name="Rectángulo 4" descr="Tendencia al alza con relleno sólido">
              <a:extLst>
                <a:ext uri="{FF2B5EF4-FFF2-40B4-BE49-F238E27FC236}">
                  <a16:creationId xmlns:a16="http://schemas.microsoft.com/office/drawing/2014/main" id="{2456BEAC-5AE4-AAA7-5CBE-B4B0D9B44C1F}"/>
                </a:ext>
              </a:extLst>
            </p:cNvPr>
            <p:cNvSpPr/>
            <p:nvPr/>
          </p:nvSpPr>
          <p:spPr>
            <a:xfrm>
              <a:off x="10893312" y="933450"/>
              <a:ext cx="581025" cy="581025"/>
            </a:xfrm>
            <a:prstGeom prst="rect">
              <a:avLst/>
            </a:prstGeom>
            <a:blipFill>
              <a:blip r:embed="rId7">
                <a:extLs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0" name="CuadroTexto 9">
            <a:extLst>
              <a:ext uri="{FF2B5EF4-FFF2-40B4-BE49-F238E27FC236}">
                <a16:creationId xmlns:a16="http://schemas.microsoft.com/office/drawing/2014/main" id="{BDD27C98-7773-6A9D-761C-83A197EF3A73}"/>
              </a:ext>
            </a:extLst>
          </p:cNvPr>
          <p:cNvSpPr txBox="1"/>
          <p:nvPr/>
        </p:nvSpPr>
        <p:spPr>
          <a:xfrm>
            <a:off x="459463" y="2095480"/>
            <a:ext cx="10368481" cy="369332"/>
          </a:xfrm>
          <a:prstGeom prst="rect">
            <a:avLst/>
          </a:prstGeom>
          <a:noFill/>
        </p:spPr>
        <p:txBody>
          <a:bodyPr wrap="square">
            <a:spAutoFit/>
          </a:bodyPr>
          <a:lstStyle/>
          <a:p>
            <a:pPr marL="0" indent="0">
              <a:buNone/>
            </a:pPr>
            <a:r>
              <a:rPr lang="es-MX" dirty="0"/>
              <a:t>Para que este método sea confiable, se deben cumplir una serie de supuestos estadísticos:</a:t>
            </a:r>
          </a:p>
        </p:txBody>
      </p:sp>
      <p:sp>
        <p:nvSpPr>
          <p:cNvPr id="12" name="CuadroTexto 11">
            <a:extLst>
              <a:ext uri="{FF2B5EF4-FFF2-40B4-BE49-F238E27FC236}">
                <a16:creationId xmlns:a16="http://schemas.microsoft.com/office/drawing/2014/main" id="{D81739A5-3637-D405-2BF1-060F38AB92B9}"/>
              </a:ext>
            </a:extLst>
          </p:cNvPr>
          <p:cNvSpPr txBox="1"/>
          <p:nvPr/>
        </p:nvSpPr>
        <p:spPr>
          <a:xfrm>
            <a:off x="679010" y="2900826"/>
            <a:ext cx="362138" cy="369332"/>
          </a:xfrm>
          <a:prstGeom prst="rect">
            <a:avLst/>
          </a:prstGeom>
          <a:noFill/>
        </p:spPr>
        <p:txBody>
          <a:bodyPr wrap="square" rtlCol="0">
            <a:spAutoFit/>
          </a:bodyPr>
          <a:lstStyle/>
          <a:p>
            <a:pPr algn="ctr"/>
            <a:r>
              <a:rPr lang="es-MX" b="1" dirty="0">
                <a:solidFill>
                  <a:schemeClr val="tx1">
                    <a:lumMod val="65000"/>
                    <a:lumOff val="35000"/>
                  </a:schemeClr>
                </a:solidFill>
                <a:latin typeface="Arial" panose="020B0604020202020204" pitchFamily="34" charset="0"/>
                <a:cs typeface="Arial" panose="020B0604020202020204" pitchFamily="34" charset="0"/>
              </a:rPr>
              <a:t>1</a:t>
            </a:r>
            <a:endParaRPr lang="es-CL"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6279063D-5F5D-39F8-AA8F-824A3CB73FBC}"/>
              </a:ext>
            </a:extLst>
          </p:cNvPr>
          <p:cNvSpPr txBox="1"/>
          <p:nvPr/>
        </p:nvSpPr>
        <p:spPr>
          <a:xfrm>
            <a:off x="1004936" y="3485791"/>
            <a:ext cx="362138" cy="369332"/>
          </a:xfrm>
          <a:prstGeom prst="rect">
            <a:avLst/>
          </a:prstGeom>
          <a:noFill/>
        </p:spPr>
        <p:txBody>
          <a:bodyPr wrap="square" rtlCol="0">
            <a:spAutoFit/>
          </a:bodyPr>
          <a:lstStyle/>
          <a:p>
            <a:pPr algn="ctr"/>
            <a:r>
              <a:rPr lang="es-MX" b="1" dirty="0">
                <a:solidFill>
                  <a:schemeClr val="tx1">
                    <a:lumMod val="65000"/>
                    <a:lumOff val="35000"/>
                  </a:schemeClr>
                </a:solidFill>
                <a:latin typeface="Arial" panose="020B0604020202020204" pitchFamily="34" charset="0"/>
                <a:cs typeface="Arial" panose="020B0604020202020204" pitchFamily="34" charset="0"/>
              </a:rPr>
              <a:t>2</a:t>
            </a:r>
            <a:endParaRPr lang="es-CL"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27FB7D8D-8FBA-FEC6-CE13-A5DD719133B0}"/>
              </a:ext>
            </a:extLst>
          </p:cNvPr>
          <p:cNvSpPr txBox="1"/>
          <p:nvPr/>
        </p:nvSpPr>
        <p:spPr>
          <a:xfrm>
            <a:off x="1149793" y="4061703"/>
            <a:ext cx="362138" cy="369332"/>
          </a:xfrm>
          <a:prstGeom prst="rect">
            <a:avLst/>
          </a:prstGeom>
          <a:noFill/>
        </p:spPr>
        <p:txBody>
          <a:bodyPr wrap="square" rtlCol="0">
            <a:spAutoFit/>
          </a:bodyPr>
          <a:lstStyle/>
          <a:p>
            <a:pPr algn="ctr"/>
            <a:r>
              <a:rPr lang="es-MX" b="1" dirty="0">
                <a:solidFill>
                  <a:schemeClr val="tx1">
                    <a:lumMod val="65000"/>
                    <a:lumOff val="35000"/>
                  </a:schemeClr>
                </a:solidFill>
                <a:latin typeface="Arial" panose="020B0604020202020204" pitchFamily="34" charset="0"/>
                <a:cs typeface="Arial" panose="020B0604020202020204" pitchFamily="34" charset="0"/>
              </a:rPr>
              <a:t>3</a:t>
            </a:r>
            <a:endParaRPr lang="es-CL"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6" name="CuadroTexto 15">
            <a:extLst>
              <a:ext uri="{FF2B5EF4-FFF2-40B4-BE49-F238E27FC236}">
                <a16:creationId xmlns:a16="http://schemas.microsoft.com/office/drawing/2014/main" id="{CE29A315-CED3-46C3-6714-B3BED0C28252}"/>
              </a:ext>
            </a:extLst>
          </p:cNvPr>
          <p:cNvSpPr txBox="1"/>
          <p:nvPr/>
        </p:nvSpPr>
        <p:spPr>
          <a:xfrm>
            <a:off x="1149793" y="4635317"/>
            <a:ext cx="362138" cy="369332"/>
          </a:xfrm>
          <a:prstGeom prst="rect">
            <a:avLst/>
          </a:prstGeom>
          <a:noFill/>
        </p:spPr>
        <p:txBody>
          <a:bodyPr wrap="square" rtlCol="0">
            <a:spAutoFit/>
          </a:bodyPr>
          <a:lstStyle/>
          <a:p>
            <a:pPr algn="ctr"/>
            <a:r>
              <a:rPr lang="es-MX" b="1" dirty="0">
                <a:solidFill>
                  <a:schemeClr val="tx1">
                    <a:lumMod val="65000"/>
                    <a:lumOff val="35000"/>
                  </a:schemeClr>
                </a:solidFill>
                <a:latin typeface="Arial" panose="020B0604020202020204" pitchFamily="34" charset="0"/>
                <a:cs typeface="Arial" panose="020B0604020202020204" pitchFamily="34" charset="0"/>
              </a:rPr>
              <a:t>4</a:t>
            </a:r>
            <a:endParaRPr lang="es-CL"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7" name="CuadroTexto 16">
            <a:extLst>
              <a:ext uri="{FF2B5EF4-FFF2-40B4-BE49-F238E27FC236}">
                <a16:creationId xmlns:a16="http://schemas.microsoft.com/office/drawing/2014/main" id="{CD3EF6C5-4329-72F8-83E8-5DE3DADE02E4}"/>
              </a:ext>
            </a:extLst>
          </p:cNvPr>
          <p:cNvSpPr txBox="1"/>
          <p:nvPr/>
        </p:nvSpPr>
        <p:spPr>
          <a:xfrm>
            <a:off x="1013989" y="5221462"/>
            <a:ext cx="362138" cy="369332"/>
          </a:xfrm>
          <a:prstGeom prst="rect">
            <a:avLst/>
          </a:prstGeom>
          <a:noFill/>
        </p:spPr>
        <p:txBody>
          <a:bodyPr wrap="square" rtlCol="0">
            <a:spAutoFit/>
          </a:bodyPr>
          <a:lstStyle/>
          <a:p>
            <a:pPr algn="ctr"/>
            <a:r>
              <a:rPr lang="es-MX" b="1" dirty="0">
                <a:solidFill>
                  <a:schemeClr val="tx1">
                    <a:lumMod val="65000"/>
                    <a:lumOff val="35000"/>
                  </a:schemeClr>
                </a:solidFill>
                <a:latin typeface="Arial" panose="020B0604020202020204" pitchFamily="34" charset="0"/>
                <a:cs typeface="Arial" panose="020B0604020202020204" pitchFamily="34" charset="0"/>
              </a:rPr>
              <a:t>5</a:t>
            </a:r>
            <a:endParaRPr lang="es-CL"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8" name="CuadroTexto 17">
            <a:extLst>
              <a:ext uri="{FF2B5EF4-FFF2-40B4-BE49-F238E27FC236}">
                <a16:creationId xmlns:a16="http://schemas.microsoft.com/office/drawing/2014/main" id="{B77C0FB7-0D6D-F91F-72D4-604AB8B3182C}"/>
              </a:ext>
            </a:extLst>
          </p:cNvPr>
          <p:cNvSpPr txBox="1"/>
          <p:nvPr/>
        </p:nvSpPr>
        <p:spPr>
          <a:xfrm>
            <a:off x="688063" y="5813473"/>
            <a:ext cx="362138" cy="369332"/>
          </a:xfrm>
          <a:prstGeom prst="rect">
            <a:avLst/>
          </a:prstGeom>
          <a:noFill/>
        </p:spPr>
        <p:txBody>
          <a:bodyPr wrap="square" rtlCol="0">
            <a:spAutoFit/>
          </a:bodyPr>
          <a:lstStyle/>
          <a:p>
            <a:pPr algn="ctr"/>
            <a:r>
              <a:rPr lang="es-MX" b="1" dirty="0">
                <a:solidFill>
                  <a:schemeClr val="tx1">
                    <a:lumMod val="65000"/>
                    <a:lumOff val="35000"/>
                  </a:schemeClr>
                </a:solidFill>
                <a:latin typeface="Arial" panose="020B0604020202020204" pitchFamily="34" charset="0"/>
                <a:cs typeface="Arial" panose="020B0604020202020204" pitchFamily="34" charset="0"/>
              </a:rPr>
              <a:t>6</a:t>
            </a:r>
            <a:endParaRPr lang="es-CL" b="1"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035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ersonalizado">
  <a:themeElements>
    <a:clrScheme name="Personalizado 1">
      <a:dk1>
        <a:sysClr val="windowText" lastClr="000000"/>
      </a:dk1>
      <a:lt1>
        <a:sysClr val="window" lastClr="FFFFFF"/>
      </a:lt1>
      <a:dk2>
        <a:srgbClr val="0E2841"/>
      </a:dk2>
      <a:lt2>
        <a:srgbClr val="E8E8E8"/>
      </a:lt2>
      <a:accent1>
        <a:srgbClr val="156082"/>
      </a:accent1>
      <a:accent2>
        <a:srgbClr val="A02B93"/>
      </a:accent2>
      <a:accent3>
        <a:srgbClr val="4EA72E"/>
      </a:accent3>
      <a:accent4>
        <a:srgbClr val="0F9ED5"/>
      </a:accent4>
      <a:accent5>
        <a:srgbClr val="E97132"/>
      </a:accent5>
      <a:accent6>
        <a:srgbClr val="196B24"/>
      </a:accent6>
      <a:hlink>
        <a:srgbClr val="467886"/>
      </a:hlink>
      <a:folHlink>
        <a:srgbClr val="96607D"/>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9669_TF56390039_Win32" id="{FCB14B3E-2B92-48B8-A334-05E7A8EE34E1}" vid="{B6EC9E21-8C82-4EB1-BBE7-A370F785D0C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{DEE0B470-832C-4E26-8722-1B1A75943F86}tf56390039_win32</Template>
  <TotalTime>4900</TotalTime>
  <Words>2042</Words>
  <Application>Microsoft Office PowerPoint</Application>
  <PresentationFormat>Panorámica</PresentationFormat>
  <Paragraphs>274</Paragraphs>
  <Slides>29</Slides>
  <Notes>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29</vt:i4>
      </vt:variant>
    </vt:vector>
  </HeadingPairs>
  <TitlesOfParts>
    <vt:vector size="37" baseType="lpstr">
      <vt:lpstr>Arial</vt:lpstr>
      <vt:lpstr>Calibri</vt:lpstr>
      <vt:lpstr>Cambria Math</vt:lpstr>
      <vt:lpstr>Gill Sans MT</vt:lpstr>
      <vt:lpstr>Times New Roman</vt:lpstr>
      <vt:lpstr>Wingdings</vt:lpstr>
      <vt:lpstr>Wingdings 2</vt:lpstr>
      <vt:lpstr>Personalizado</vt:lpstr>
      <vt:lpstr>Series de tiempo aplicadas</vt:lpstr>
      <vt:lpstr>RUTA DE APRENDIZAJE</vt:lpstr>
      <vt:lpstr>Presentación de PowerPoint</vt:lpstr>
      <vt:lpstr>CONTENIDOS</vt:lpstr>
      <vt:lpstr>Presentación de PowerPoint</vt:lpstr>
      <vt:lpstr>MODELAdO DE SERIES DE TIEMPO</vt:lpstr>
      <vt:lpstr>MINIMOS CUADRADOS ORDINARIOS (MCO)</vt:lpstr>
      <vt:lpstr>MINIMOS CUADRADOS ORDINARIOS (MCO)</vt:lpstr>
      <vt:lpstr>SUPUESTOS DE mco</vt:lpstr>
      <vt:lpstr>SUPUESTOS DE mco</vt:lpstr>
      <vt:lpstr>SUPUESTOS DE mco</vt:lpstr>
      <vt:lpstr>SUPUESTOS DE mco</vt:lpstr>
      <vt:lpstr>SUPUESTOS DE mco</vt:lpstr>
      <vt:lpstr>SUPUESTOS DE mco</vt:lpstr>
      <vt:lpstr>SUPUESTOS DE mco</vt:lpstr>
      <vt:lpstr>SUPUESTOS DE mco</vt:lpstr>
      <vt:lpstr>SUPUESTOS DE mco</vt:lpstr>
      <vt:lpstr>SUPUESTOS DE mco</vt:lpstr>
      <vt:lpstr>SUPUESTOS DE mco</vt:lpstr>
      <vt:lpstr>SUPUESTOS DE mco</vt:lpstr>
      <vt:lpstr>SUPUESTOS DE mco</vt:lpstr>
      <vt:lpstr>SUPUESTOS DE mco</vt:lpstr>
      <vt:lpstr>SUPUESTOS DE mco</vt:lpstr>
      <vt:lpstr>SUPUESTOS DE mco</vt:lpstr>
      <vt:lpstr>SUPUESTOS DE mco</vt:lpstr>
      <vt:lpstr>SUPUESTOS DE mco</vt:lpstr>
      <vt:lpstr>SUPUESTOS DE mco</vt:lpstr>
      <vt:lpstr>SUPUESTOS DE mco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Series de tiempo aplicadas</dc:title>
  <dc:creator>PAULETTE NATALIE REYES BAEZA</dc:creator>
  <cp:lastModifiedBy>PAULETTE NATALIE REYES BAEZA</cp:lastModifiedBy>
  <cp:revision>13</cp:revision>
  <dcterms:created xsi:type="dcterms:W3CDTF">2024-04-27T08:30:48Z</dcterms:created>
  <dcterms:modified xsi:type="dcterms:W3CDTF">2024-12-06T17:59:34Z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f4e9a4a-eb20-4aad-9a64-8872817c1a6f_Enabled">
    <vt:lpwstr>true</vt:lpwstr>
  </property>
  <property fmtid="{D5CDD505-2E9C-101B-9397-08002B2CF9AE}" pid="3" name="MSIP_Label_9f4e9a4a-eb20-4aad-9a64-8872817c1a6f_SetDate">
    <vt:lpwstr>2024-07-30T13:36:43Z</vt:lpwstr>
  </property>
  <property fmtid="{D5CDD505-2E9C-101B-9397-08002B2CF9AE}" pid="4" name="MSIP_Label_9f4e9a4a-eb20-4aad-9a64-8872817c1a6f_Method">
    <vt:lpwstr>Standard</vt:lpwstr>
  </property>
  <property fmtid="{D5CDD505-2E9C-101B-9397-08002B2CF9AE}" pid="5" name="MSIP_Label_9f4e9a4a-eb20-4aad-9a64-8872817c1a6f_Name">
    <vt:lpwstr>defa4170-0d19-0005-0004-bc88714345d2</vt:lpwstr>
  </property>
  <property fmtid="{D5CDD505-2E9C-101B-9397-08002B2CF9AE}" pid="6" name="MSIP_Label_9f4e9a4a-eb20-4aad-9a64-8872817c1a6f_SiteId">
    <vt:lpwstr>7a599002-001c-432c-846e-1ddca9f6b299</vt:lpwstr>
  </property>
  <property fmtid="{D5CDD505-2E9C-101B-9397-08002B2CF9AE}" pid="7" name="MSIP_Label_9f4e9a4a-eb20-4aad-9a64-8872817c1a6f_ActionId">
    <vt:lpwstr>7cf794bd-3845-49b0-876d-17a4f5a7991c</vt:lpwstr>
  </property>
  <property fmtid="{D5CDD505-2E9C-101B-9397-08002B2CF9AE}" pid="8" name="MSIP_Label_9f4e9a4a-eb20-4aad-9a64-8872817c1a6f_ContentBits">
    <vt:lpwstr>0</vt:lpwstr>
  </property>
</Properties>
</file>